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1" r:id="rId7"/>
    <p:sldId id="265" r:id="rId8"/>
    <p:sldId id="266" r:id="rId9"/>
    <p:sldId id="270" r:id="rId10"/>
    <p:sldId id="271" r:id="rId11"/>
    <p:sldId id="277" r:id="rId12"/>
    <p:sldId id="278" r:id="rId13"/>
    <p:sldId id="267" r:id="rId14"/>
    <p:sldId id="268" r:id="rId15"/>
    <p:sldId id="269" r:id="rId16"/>
    <p:sldId id="272" r:id="rId17"/>
    <p:sldId id="263" r:id="rId18"/>
    <p:sldId id="274" r:id="rId19"/>
    <p:sldId id="281" r:id="rId20"/>
    <p:sldId id="279" r:id="rId21"/>
    <p:sldId id="280" r:id="rId22"/>
    <p:sldId id="275" r:id="rId23"/>
    <p:sldId id="283" r:id="rId24"/>
    <p:sldId id="282" r:id="rId25"/>
    <p:sldId id="284" r:id="rId26"/>
    <p:sldId id="276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  <a:srgbClr val="990099"/>
    <a:srgbClr val="009900"/>
    <a:srgbClr val="99FFCC"/>
    <a:srgbClr val="FFFF00"/>
    <a:srgbClr val="FF0000"/>
    <a:srgbClr val="CC0066"/>
    <a:srgbClr val="FF9900"/>
    <a:srgbClr val="33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32" autoAdjust="0"/>
    <p:restoredTop sz="94664" autoAdjust="0"/>
  </p:normalViewPr>
  <p:slideViewPr>
    <p:cSldViewPr>
      <p:cViewPr varScale="1">
        <p:scale>
          <a:sx n="65" d="100"/>
          <a:sy n="65" d="100"/>
        </p:scale>
        <p:origin x="-11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7779BEE-7EF6-4C5C-9574-9128E7CD1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DAF88D-C210-4274-9AED-64CD763C6334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6CDB51-7C1A-47FA-9DA2-D74349079975}" type="slidenum">
              <a:rPr lang="ru-RU" smtClean="0"/>
              <a:pPr/>
              <a:t>12</a:t>
            </a:fld>
            <a:endParaRPr lang="ru-RU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Без перпендикуляров, расстояние от точек до прямой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A280AE-017B-46A1-8DCF-812BCEEDF654}" type="slidenum">
              <a:rPr lang="ru-RU" smtClean="0"/>
              <a:pPr/>
              <a:t>13</a:t>
            </a:fld>
            <a:endParaRPr lang="ru-RU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шаги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B7B42-2750-49BA-AF7F-280B36FEF663}" type="slidenum">
              <a:rPr lang="ru-RU" smtClean="0"/>
              <a:pPr/>
              <a:t>14</a:t>
            </a:fld>
            <a:endParaRPr lang="ru-RU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Без перпендикуляров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477E0F-86A0-4D58-8476-C23D6F4CE8F3}" type="slidenum">
              <a:rPr lang="ru-RU" smtClean="0"/>
              <a:pPr/>
              <a:t>15</a:t>
            </a:fld>
            <a:endParaRPr lang="ru-RU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Отрезками красный, шаги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3FB7F4-5DD5-49EC-9C55-359A9C934D5B}" type="slidenum">
              <a:rPr lang="ru-RU" smtClean="0"/>
              <a:pPr/>
              <a:t>16</a:t>
            </a:fld>
            <a:endParaRPr lang="ru-RU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примеры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B75A98-953E-48A2-AD86-3327C7A6F41B}" type="slidenum">
              <a:rPr lang="ru-RU" smtClean="0"/>
              <a:pPr/>
              <a:t>17</a:t>
            </a:fld>
            <a:endParaRPr lang="ru-RU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50050AB-8FB3-4B48-8806-103DB30697E1}" type="slidenum">
              <a:rPr lang="ru-RU" sz="1200"/>
              <a:pPr algn="r"/>
              <a:t>18</a:t>
            </a:fld>
            <a:endParaRPr lang="ru-RU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Анимация!!!!!!!!!!!!!!!!!!</a:t>
            </a:r>
          </a:p>
          <a:p>
            <a:pPr eaLnBrk="1" hangingPunct="1"/>
            <a:r>
              <a:rPr lang="ru-RU" smtClean="0"/>
              <a:t>1 - Угол, треугольник равнобедр. отрезок</a:t>
            </a:r>
          </a:p>
          <a:p>
            <a:pPr eaLnBrk="1" hangingPunct="1"/>
            <a:r>
              <a:rPr lang="ru-RU" smtClean="0"/>
              <a:t>Подписать, что фигуры правильные</a:t>
            </a:r>
          </a:p>
          <a:p>
            <a:pPr eaLnBrk="1" hangingPunct="1"/>
            <a:r>
              <a:rPr lang="ru-RU" smtClean="0"/>
              <a:t>Музычка??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655F0E-B024-4871-80B5-75A97E486994}" type="slidenum">
              <a:rPr lang="ru-RU" smtClean="0"/>
              <a:pPr/>
              <a:t>21</a:t>
            </a:fld>
            <a:endParaRPr lang="ru-RU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C8FFFD-9E35-4C4D-89F4-CC53410EFB5E}" type="slidenum">
              <a:rPr lang="ru-RU" smtClean="0"/>
              <a:pPr/>
              <a:t>25</a:t>
            </a:fld>
            <a:endParaRPr lang="ru-RU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9E22A2-739E-4C04-9628-0461F37E830C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7817A67-FF67-46A4-A4C6-2EEDA9D90E78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474E69-5F57-4388-8C92-E072EFC44718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9635DD-EBC6-4493-B11D-58601A10B770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575D7B-43EE-43C8-8ACF-3A466803352A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9BA97B-B5D9-44E4-B58B-F542531FF35C}" type="slidenum">
              <a:rPr lang="ru-RU" smtClean="0"/>
              <a:pPr/>
              <a:t>8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70EC9F-44D0-4AAA-B650-BCA0A2294FB9}" type="slidenum">
              <a:rPr lang="ru-RU" smtClean="0"/>
              <a:pPr/>
              <a:t>9</a:t>
            </a:fld>
            <a:endParaRPr lang="ru-RU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3293AD-E569-44A5-BDD5-CEF5A8ADFFE9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9670D2-46E4-4E38-9D5A-8B989E39E0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2595D8-31AC-459F-9BDC-19AB79E7E1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D5505B-1A87-462C-913F-0D1C535770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9670D2-46E4-4E38-9D5A-8B989E39E0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465CDA-D158-4D26-85E4-05509ED7DD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541E6-F774-4CC7-8672-77BDE735AD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4F1855-98D3-42D1-98DC-75DAC73DDC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EEF70-6A36-4E38-A0B3-054E2A3C00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F680E-2D08-49D7-A532-22FF968416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5E1B02-963D-43BB-AB09-8BD3379C40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167E9-1F2C-4EFE-81D6-A03FECA2DC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465CDA-D158-4D26-85E4-05509ED7DD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89F953-7835-4FAF-9CC6-D3A26B41DE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2595D8-31AC-459F-9BDC-19AB79E7E1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D5505B-1A87-462C-913F-0D1C535770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541E6-F774-4CC7-8672-77BDE735AD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4F1855-98D3-42D1-98DC-75DAC73DDC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EEF70-6A36-4E38-A0B3-054E2A3C00B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2F680E-2D08-49D7-A532-22FF968416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5E1B02-963D-43BB-AB09-8BD3379C40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167E9-1F2C-4EFE-81D6-A03FECA2DC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2389F953-7835-4FAF-9CC6-D3A26B41DE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7EA8A06-6D2E-4DB0-8A2A-ECA1262BA6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7EA8A06-6D2E-4DB0-8A2A-ECA1262BA6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19200"/>
            <a:ext cx="7086600" cy="1470025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6000" smtClean="0">
                <a:solidFill>
                  <a:schemeClr val="tx1"/>
                </a:solidFill>
                <a:latin typeface="Comic Sans MS" pitchFamily="66" charset="0"/>
              </a:rPr>
              <a:t>Симметрия относительно </a:t>
            </a:r>
            <a:br>
              <a:rPr lang="ru-RU" sz="6000" smtClean="0">
                <a:solidFill>
                  <a:schemeClr val="tx1"/>
                </a:solidFill>
                <a:latin typeface="Comic Sans MS" pitchFamily="66" charset="0"/>
              </a:rPr>
            </a:br>
            <a:r>
              <a:rPr lang="ru-RU" sz="6000" smtClean="0">
                <a:solidFill>
                  <a:schemeClr val="tx1"/>
                </a:solidFill>
                <a:latin typeface="Comic Sans MS" pitchFamily="66" charset="0"/>
              </a:rPr>
              <a:t>прямой</a:t>
            </a:r>
          </a:p>
        </p:txBody>
      </p:sp>
      <p:sp>
        <p:nvSpPr>
          <p:cNvPr id="2051" name="Line 4"/>
          <p:cNvSpPr>
            <a:spLocks noChangeShapeType="1"/>
          </p:cNvSpPr>
          <p:nvPr/>
        </p:nvSpPr>
        <p:spPr bwMode="auto">
          <a:xfrm>
            <a:off x="0" y="914400"/>
            <a:ext cx="4419600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2" name="Line 5"/>
          <p:cNvSpPr>
            <a:spLocks noChangeShapeType="1"/>
          </p:cNvSpPr>
          <p:nvPr/>
        </p:nvSpPr>
        <p:spPr bwMode="auto">
          <a:xfrm>
            <a:off x="0" y="1828800"/>
            <a:ext cx="5334000" cy="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" name="Line 6"/>
          <p:cNvSpPr>
            <a:spLocks noChangeShapeType="1"/>
          </p:cNvSpPr>
          <p:nvPr/>
        </p:nvSpPr>
        <p:spPr bwMode="auto">
          <a:xfrm>
            <a:off x="0" y="2590800"/>
            <a:ext cx="2971800" cy="0"/>
          </a:xfrm>
          <a:prstGeom prst="line">
            <a:avLst/>
          </a:prstGeom>
          <a:noFill/>
          <a:ln w="38100">
            <a:solidFill>
              <a:srgbClr val="00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4" name="Oval 8"/>
          <p:cNvSpPr>
            <a:spLocks noChangeArrowheads="1"/>
          </p:cNvSpPr>
          <p:nvPr/>
        </p:nvSpPr>
        <p:spPr bwMode="auto">
          <a:xfrm>
            <a:off x="4419600" y="838200"/>
            <a:ext cx="152400" cy="152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Oval 9"/>
          <p:cNvSpPr>
            <a:spLocks noChangeArrowheads="1"/>
          </p:cNvSpPr>
          <p:nvPr/>
        </p:nvSpPr>
        <p:spPr bwMode="auto">
          <a:xfrm>
            <a:off x="2895600" y="2514600"/>
            <a:ext cx="152400" cy="152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6" name="Oval 10"/>
          <p:cNvSpPr>
            <a:spLocks noChangeArrowheads="1"/>
          </p:cNvSpPr>
          <p:nvPr/>
        </p:nvSpPr>
        <p:spPr bwMode="auto">
          <a:xfrm>
            <a:off x="5257800" y="1752600"/>
            <a:ext cx="152400" cy="152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>
            <a:stCxn id="43015" idx="5"/>
            <a:endCxn id="43016" idx="6"/>
          </p:cNvCxnSpPr>
          <p:nvPr/>
        </p:nvCxnSpPr>
        <p:spPr>
          <a:xfrm rot="5400000" flipH="1" flipV="1">
            <a:off x="4286249" y="1836691"/>
            <a:ext cx="407941" cy="3516359"/>
          </a:xfrm>
          <a:prstGeom prst="line">
            <a:avLst/>
          </a:prstGeom>
          <a:ln w="38100">
            <a:solidFill>
              <a:srgbClr val="99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u="sng" dirty="0" smtClean="0">
                <a:latin typeface="Comic Sans MS" pitchFamily="66" charset="0"/>
              </a:rPr>
              <a:t>Построить:</a:t>
            </a:r>
          </a:p>
          <a:p>
            <a:pPr algn="ctr" eaLnBrk="1" hangingPunct="1">
              <a:buFontTx/>
              <a:buNone/>
            </a:pPr>
            <a:r>
              <a:rPr lang="ru-RU" sz="2800" dirty="0" smtClean="0">
                <a:latin typeface="Comic Sans MS" pitchFamily="66" charset="0"/>
              </a:rPr>
              <a:t>отрезок </a:t>
            </a:r>
            <a:r>
              <a:rPr lang="en-US" sz="2800" dirty="0" smtClean="0">
                <a:latin typeface="Comic Sans MS" pitchFamily="66" charset="0"/>
              </a:rPr>
              <a:t>CD</a:t>
            </a:r>
            <a:r>
              <a:rPr lang="ru-RU" sz="2800" dirty="0" smtClean="0">
                <a:latin typeface="Comic Sans MS" pitchFamily="66" charset="0"/>
              </a:rPr>
              <a:t>, симметричный отрезку </a:t>
            </a:r>
            <a:r>
              <a:rPr lang="ru-RU" sz="2800" dirty="0" smtClean="0">
                <a:solidFill>
                  <a:srgbClr val="993366"/>
                </a:solidFill>
                <a:latin typeface="Comic Sans MS" pitchFamily="66" charset="0"/>
              </a:rPr>
              <a:t>АВ</a:t>
            </a:r>
            <a:r>
              <a:rPr lang="ru-RU" sz="2800" dirty="0" smtClean="0">
                <a:latin typeface="Comic Sans MS" pitchFamily="66" charset="0"/>
              </a:rPr>
              <a:t> относительно прямой </a:t>
            </a:r>
            <a:r>
              <a:rPr lang="ru-RU" sz="2800" dirty="0" smtClean="0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381000" y="2338388"/>
            <a:ext cx="1828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u="sng" dirty="0">
                <a:solidFill>
                  <a:schemeClr val="accent2"/>
                </a:solidFill>
                <a:latin typeface="Comic Sans MS" pitchFamily="66" charset="0"/>
              </a:rPr>
              <a:t>Дано:</a:t>
            </a:r>
            <a:r>
              <a:rPr lang="ru-RU" sz="2000" dirty="0">
                <a:latin typeface="Comic Sans MS" pitchFamily="66" charset="0"/>
              </a:rPr>
              <a:t> </a:t>
            </a:r>
          </a:p>
          <a:p>
            <a:pPr>
              <a:buFontTx/>
              <a:buChar char="•"/>
            </a:pPr>
            <a:r>
              <a:rPr lang="ru-RU" sz="2000" dirty="0">
                <a:latin typeface="Comic Sans MS" pitchFamily="66" charset="0"/>
              </a:rPr>
              <a:t> прямая </a:t>
            </a:r>
            <a:r>
              <a:rPr lang="ru-RU" sz="2000" dirty="0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  <a:p>
            <a:pPr>
              <a:buFontTx/>
              <a:buChar char="•"/>
            </a:pPr>
            <a:r>
              <a:rPr lang="ru-RU" sz="2000" dirty="0">
                <a:latin typeface="Comic Sans MS" pitchFamily="66" charset="0"/>
              </a:rPr>
              <a:t> отрезок </a:t>
            </a:r>
            <a:r>
              <a:rPr lang="ru-RU" sz="2000" dirty="0">
                <a:solidFill>
                  <a:srgbClr val="993366"/>
                </a:solidFill>
                <a:latin typeface="Comic Sans MS" pitchFamily="66" charset="0"/>
              </a:rPr>
              <a:t>АВ</a:t>
            </a:r>
          </a:p>
        </p:txBody>
      </p:sp>
      <p:sp>
        <p:nvSpPr>
          <p:cNvPr id="43013" name="Line 5"/>
          <p:cNvSpPr>
            <a:spLocks noChangeShapeType="1"/>
          </p:cNvSpPr>
          <p:nvPr/>
        </p:nvSpPr>
        <p:spPr bwMode="auto">
          <a:xfrm flipV="1">
            <a:off x="1600200" y="3429000"/>
            <a:ext cx="6324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5" name="Oval 7"/>
          <p:cNvSpPr>
            <a:spLocks noChangeArrowheads="1"/>
          </p:cNvSpPr>
          <p:nvPr/>
        </p:nvSpPr>
        <p:spPr bwMode="auto">
          <a:xfrm>
            <a:off x="2667000" y="3733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16" name="Oval 8"/>
          <p:cNvSpPr>
            <a:spLocks noChangeArrowheads="1"/>
          </p:cNvSpPr>
          <p:nvPr/>
        </p:nvSpPr>
        <p:spPr bwMode="auto">
          <a:xfrm>
            <a:off x="6172200" y="3352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1447800" y="4876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2286000" y="34290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3366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6096000" y="3048000"/>
            <a:ext cx="3286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993366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3810000" y="4953000"/>
            <a:ext cx="892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8000"/>
                </a:solidFill>
                <a:latin typeface="Comic Sans MS" pitchFamily="66" charset="0"/>
              </a:rPr>
              <a:t>если: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3733800" y="5334000"/>
            <a:ext cx="3581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000" dirty="0">
                <a:latin typeface="Comic Sans MS" pitchFamily="66" charset="0"/>
              </a:rPr>
              <a:t> расстояние от точки </a:t>
            </a:r>
            <a:r>
              <a:rPr lang="ru-RU" sz="2000" b="1" dirty="0">
                <a:solidFill>
                  <a:srgbClr val="993366"/>
                </a:solidFill>
                <a:latin typeface="Comic Sans MS" pitchFamily="66" charset="0"/>
              </a:rPr>
              <a:t>А</a:t>
            </a:r>
            <a:r>
              <a:rPr lang="ru-RU" sz="2000" dirty="0">
                <a:solidFill>
                  <a:srgbClr val="993366"/>
                </a:solidFill>
                <a:latin typeface="Comic Sans MS" pitchFamily="66" charset="0"/>
              </a:rPr>
              <a:t> </a:t>
            </a:r>
            <a:r>
              <a:rPr lang="ru-RU" sz="2000" dirty="0">
                <a:latin typeface="Comic Sans MS" pitchFamily="66" charset="0"/>
              </a:rPr>
              <a:t>до прямой = 2,5 см</a:t>
            </a:r>
          </a:p>
          <a:p>
            <a:pPr>
              <a:buFontTx/>
              <a:buChar char="•"/>
            </a:pPr>
            <a:r>
              <a:rPr lang="ru-RU" sz="2000" dirty="0">
                <a:latin typeface="Comic Sans MS" pitchFamily="66" charset="0"/>
              </a:rPr>
              <a:t> расстояние от точки </a:t>
            </a:r>
            <a:r>
              <a:rPr lang="ru-RU" sz="2000" b="1" dirty="0">
                <a:solidFill>
                  <a:srgbClr val="993366"/>
                </a:solidFill>
                <a:latin typeface="Comic Sans MS" pitchFamily="66" charset="0"/>
              </a:rPr>
              <a:t>В</a:t>
            </a:r>
            <a:r>
              <a:rPr lang="ru-RU" sz="2000" b="1" dirty="0">
                <a:latin typeface="Comic Sans MS" pitchFamily="66" charset="0"/>
              </a:rPr>
              <a:t> </a:t>
            </a:r>
            <a:r>
              <a:rPr lang="ru-RU" sz="2000" dirty="0">
                <a:latin typeface="Comic Sans MS" pitchFamily="66" charset="0"/>
              </a:rPr>
              <a:t>до прямой = 1 см 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3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3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3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3" grpId="0" animBg="1"/>
      <p:bldP spid="43015" grpId="0" animBg="1"/>
      <p:bldP spid="43016" grpId="0" animBg="1"/>
      <p:bldP spid="43017" grpId="0"/>
      <p:bldP spid="43018" grpId="0"/>
      <p:bldP spid="43019" grpId="0"/>
      <p:bldP spid="430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Прямая соединительная линия 33"/>
          <p:cNvCxnSpPr>
            <a:stCxn id="44043" idx="6"/>
            <a:endCxn id="44042" idx="6"/>
          </p:cNvCxnSpPr>
          <p:nvPr/>
        </p:nvCxnSpPr>
        <p:spPr>
          <a:xfrm flipV="1">
            <a:off x="2743200" y="3390900"/>
            <a:ext cx="3581400" cy="381000"/>
          </a:xfrm>
          <a:prstGeom prst="line">
            <a:avLst/>
          </a:prstGeom>
          <a:ln w="38100">
            <a:solidFill>
              <a:srgbClr val="66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0" y="2895600"/>
            <a:ext cx="23622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2.</a:t>
            </a:r>
            <a:r>
              <a:rPr lang="ru-RU" sz="2000">
                <a:latin typeface="Comic Sans MS" pitchFamily="66" charset="0"/>
              </a:rPr>
              <a:t> На продолжении перпендикуляра ВО</a:t>
            </a:r>
            <a:r>
              <a:rPr lang="ru-RU" sz="1200" b="1">
                <a:latin typeface="Comic Sans MS" pitchFamily="66" charset="0"/>
              </a:rPr>
              <a:t>2</a:t>
            </a:r>
            <a:r>
              <a:rPr lang="ru-RU" sz="2000">
                <a:latin typeface="Comic Sans MS" pitchFamily="66" charset="0"/>
              </a:rPr>
              <a:t> отмечаем точку </a:t>
            </a:r>
            <a:r>
              <a:rPr lang="en-US" sz="2000">
                <a:latin typeface="Comic Sans MS" pitchFamily="66" charset="0"/>
              </a:rPr>
              <a:t>D</a:t>
            </a:r>
            <a:r>
              <a:rPr lang="ru-RU" sz="2000">
                <a:latin typeface="Comic Sans MS" pitchFamily="66" charset="0"/>
              </a:rPr>
              <a:t>, на расстоянии равном 1 см</a:t>
            </a:r>
          </a:p>
        </p:txBody>
      </p:sp>
      <p:sp>
        <p:nvSpPr>
          <p:cNvPr id="44047" name="Line 15"/>
          <p:cNvSpPr>
            <a:spLocks noChangeShapeType="1"/>
          </p:cNvSpPr>
          <p:nvPr/>
        </p:nvSpPr>
        <p:spPr bwMode="auto">
          <a:xfrm>
            <a:off x="2667000" y="3733800"/>
            <a:ext cx="762000" cy="2514600"/>
          </a:xfrm>
          <a:prstGeom prst="line">
            <a:avLst/>
          </a:prstGeom>
          <a:noFill/>
          <a:ln w="2857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48768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Comic Sans MS" pitchFamily="66" charset="0"/>
              </a:rPr>
              <a:t>Проверьте себя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2362200" y="1143000"/>
            <a:ext cx="4495800" cy="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 flipV="1">
            <a:off x="1600200" y="3429000"/>
            <a:ext cx="6324600" cy="182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6172200" y="2971800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3366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44042" name="Oval 10"/>
          <p:cNvSpPr>
            <a:spLocks noChangeArrowheads="1"/>
          </p:cNvSpPr>
          <p:nvPr/>
        </p:nvSpPr>
        <p:spPr bwMode="auto">
          <a:xfrm>
            <a:off x="6248400" y="3352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2667000" y="3733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2286000" y="34290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993366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1600200" y="5257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44046" name="Text Box 14"/>
          <p:cNvSpPr txBox="1">
            <a:spLocks noChangeArrowheads="1"/>
          </p:cNvSpPr>
          <p:nvPr/>
        </p:nvSpPr>
        <p:spPr bwMode="auto">
          <a:xfrm>
            <a:off x="533400" y="1447800"/>
            <a:ext cx="2590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1.</a:t>
            </a:r>
            <a:r>
              <a:rPr lang="ru-RU" sz="2000">
                <a:latin typeface="Comic Sans MS" pitchFamily="66" charset="0"/>
              </a:rPr>
              <a:t> Проведем перпендикуляры из точек А и В </a:t>
            </a:r>
          </a:p>
        </p:txBody>
      </p:sp>
      <p:sp>
        <p:nvSpPr>
          <p:cNvPr id="44048" name="Rectangle 16"/>
          <p:cNvSpPr>
            <a:spLocks noChangeArrowheads="1"/>
          </p:cNvSpPr>
          <p:nvPr/>
        </p:nvSpPr>
        <p:spPr bwMode="auto">
          <a:xfrm rot="-990818">
            <a:off x="2971800" y="4572000"/>
            <a:ext cx="228600" cy="22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 rot="-990818">
            <a:off x="6400800" y="3581400"/>
            <a:ext cx="228600" cy="228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auto">
          <a:xfrm>
            <a:off x="6324600" y="3429000"/>
            <a:ext cx="533400" cy="1752600"/>
          </a:xfrm>
          <a:prstGeom prst="line">
            <a:avLst/>
          </a:prstGeom>
          <a:noFill/>
          <a:ln w="2857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51" name="Text Box 19"/>
          <p:cNvSpPr txBox="1">
            <a:spLocks noChangeArrowheads="1"/>
          </p:cNvSpPr>
          <p:nvPr/>
        </p:nvSpPr>
        <p:spPr bwMode="auto">
          <a:xfrm>
            <a:off x="3048000" y="1447800"/>
            <a:ext cx="5105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2.</a:t>
            </a:r>
            <a:r>
              <a:rPr lang="ru-RU" sz="2000">
                <a:latin typeface="Comic Sans MS" pitchFamily="66" charset="0"/>
              </a:rPr>
              <a:t> На продолжении перпендикуляра АО</a:t>
            </a:r>
            <a:r>
              <a:rPr lang="ru-RU" sz="1400" b="1">
                <a:latin typeface="Comic Sans MS" pitchFamily="66" charset="0"/>
              </a:rPr>
              <a:t>1</a:t>
            </a:r>
            <a:r>
              <a:rPr lang="ru-RU" sz="2000">
                <a:latin typeface="Comic Sans MS" pitchFamily="66" charset="0"/>
              </a:rPr>
              <a:t> отмечаем точку </a:t>
            </a:r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С</a:t>
            </a:r>
            <a:r>
              <a:rPr lang="ru-RU" sz="2000">
                <a:latin typeface="Comic Sans MS" pitchFamily="66" charset="0"/>
              </a:rPr>
              <a:t>, удалённую от прямой на 2,5 см</a:t>
            </a:r>
          </a:p>
        </p:txBody>
      </p:sp>
      <p:sp>
        <p:nvSpPr>
          <p:cNvPr id="44052" name="Text Box 20"/>
          <p:cNvSpPr txBox="1">
            <a:spLocks noChangeArrowheads="1"/>
          </p:cNvSpPr>
          <p:nvPr/>
        </p:nvSpPr>
        <p:spPr bwMode="auto">
          <a:xfrm>
            <a:off x="3048000" y="4800600"/>
            <a:ext cx="460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О</a:t>
            </a:r>
            <a:r>
              <a:rPr lang="ru-RU" sz="1200" b="1">
                <a:solidFill>
                  <a:schemeClr val="accent2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6553200" y="3810000"/>
            <a:ext cx="460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О</a:t>
            </a:r>
            <a:r>
              <a:rPr lang="ru-RU" sz="1200" b="1">
                <a:solidFill>
                  <a:schemeClr val="accent2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44054" name="Oval 22"/>
          <p:cNvSpPr>
            <a:spLocks noChangeArrowheads="1"/>
          </p:cNvSpPr>
          <p:nvPr/>
        </p:nvSpPr>
        <p:spPr bwMode="auto">
          <a:xfrm>
            <a:off x="3276600" y="58674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55" name="Text Box 23"/>
          <p:cNvSpPr txBox="1">
            <a:spLocks noChangeArrowheads="1"/>
          </p:cNvSpPr>
          <p:nvPr/>
        </p:nvSpPr>
        <p:spPr bwMode="auto">
          <a:xfrm>
            <a:off x="2971800" y="6019800"/>
            <a:ext cx="325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С</a:t>
            </a:r>
          </a:p>
        </p:txBody>
      </p:sp>
      <p:sp>
        <p:nvSpPr>
          <p:cNvPr id="44056" name="Text Box 24"/>
          <p:cNvSpPr txBox="1">
            <a:spLocks noChangeArrowheads="1"/>
          </p:cNvSpPr>
          <p:nvPr/>
        </p:nvSpPr>
        <p:spPr bwMode="auto">
          <a:xfrm>
            <a:off x="2819400" y="4038600"/>
            <a:ext cx="520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latin typeface="Comic Sans MS" pitchFamily="66" charset="0"/>
              </a:rPr>
              <a:t>2,5</a:t>
            </a:r>
          </a:p>
        </p:txBody>
      </p:sp>
      <p:sp>
        <p:nvSpPr>
          <p:cNvPr id="44057" name="Text Box 25"/>
          <p:cNvSpPr txBox="1">
            <a:spLocks noChangeArrowheads="1"/>
          </p:cNvSpPr>
          <p:nvPr/>
        </p:nvSpPr>
        <p:spPr bwMode="auto">
          <a:xfrm>
            <a:off x="3124200" y="5181600"/>
            <a:ext cx="520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latin typeface="Comic Sans MS" pitchFamily="66" charset="0"/>
              </a:rPr>
              <a:t>2,5</a:t>
            </a:r>
          </a:p>
        </p:txBody>
      </p:sp>
      <p:sp>
        <p:nvSpPr>
          <p:cNvPr id="44058" name="Text Box 26"/>
          <p:cNvSpPr txBox="1">
            <a:spLocks noChangeArrowheads="1"/>
          </p:cNvSpPr>
          <p:nvPr/>
        </p:nvSpPr>
        <p:spPr bwMode="auto">
          <a:xfrm>
            <a:off x="6019800" y="3505200"/>
            <a:ext cx="307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latin typeface="Comic Sans MS" pitchFamily="66" charset="0"/>
              </a:rPr>
              <a:t>1</a:t>
            </a:r>
          </a:p>
        </p:txBody>
      </p:sp>
      <p:sp>
        <p:nvSpPr>
          <p:cNvPr id="44059" name="Text Box 27"/>
          <p:cNvSpPr txBox="1">
            <a:spLocks noChangeArrowheads="1"/>
          </p:cNvSpPr>
          <p:nvPr/>
        </p:nvSpPr>
        <p:spPr bwMode="auto">
          <a:xfrm>
            <a:off x="6248400" y="3962400"/>
            <a:ext cx="307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latin typeface="Comic Sans MS" pitchFamily="66" charset="0"/>
              </a:rPr>
              <a:t>1</a:t>
            </a:r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0" y="2362200"/>
            <a:ext cx="8912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u="sng">
                <a:solidFill>
                  <a:schemeClr val="accent2"/>
                </a:solidFill>
                <a:latin typeface="Comic Sans MS" pitchFamily="66" charset="0"/>
              </a:rPr>
              <a:t>Вывод:</a:t>
            </a:r>
            <a:r>
              <a:rPr lang="ru-RU" sz="2000">
                <a:solidFill>
                  <a:srgbClr val="6600CC"/>
                </a:solidFill>
                <a:latin typeface="Comic Sans MS" pitchFamily="66" charset="0"/>
              </a:rPr>
              <a:t> мы построили точку </a:t>
            </a:r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С,</a:t>
            </a:r>
            <a:r>
              <a:rPr lang="ru-RU" sz="2000">
                <a:solidFill>
                  <a:srgbClr val="6600CC"/>
                </a:solidFill>
                <a:latin typeface="Comic Sans MS" pitchFamily="66" charset="0"/>
              </a:rPr>
              <a:t> симметричную точке </a:t>
            </a:r>
            <a:r>
              <a:rPr lang="ru-RU" sz="2000">
                <a:solidFill>
                  <a:srgbClr val="993366"/>
                </a:solidFill>
                <a:latin typeface="Comic Sans MS" pitchFamily="66" charset="0"/>
              </a:rPr>
              <a:t>А</a:t>
            </a:r>
            <a:r>
              <a:rPr lang="ru-RU" sz="2000">
                <a:solidFill>
                  <a:srgbClr val="6600CC"/>
                </a:solidFill>
                <a:latin typeface="Comic Sans MS" pitchFamily="66" charset="0"/>
              </a:rPr>
              <a:t> относительно прямой </a:t>
            </a:r>
            <a:r>
              <a:rPr lang="ru-RU" sz="2000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44062" name="Oval 30"/>
          <p:cNvSpPr>
            <a:spLocks noChangeArrowheads="1"/>
          </p:cNvSpPr>
          <p:nvPr/>
        </p:nvSpPr>
        <p:spPr bwMode="auto">
          <a:xfrm>
            <a:off x="6553200" y="41910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63" name="Text Box 31"/>
          <p:cNvSpPr txBox="1">
            <a:spLocks noChangeArrowheads="1"/>
          </p:cNvSpPr>
          <p:nvPr/>
        </p:nvSpPr>
        <p:spPr bwMode="auto">
          <a:xfrm>
            <a:off x="6705600" y="4114800"/>
            <a:ext cx="366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D</a:t>
            </a:r>
            <a:endParaRPr lang="ru-RU" sz="200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4064" name="Text Box 32"/>
          <p:cNvSpPr txBox="1">
            <a:spLocks noChangeArrowheads="1"/>
          </p:cNvSpPr>
          <p:nvPr/>
        </p:nvSpPr>
        <p:spPr bwMode="auto">
          <a:xfrm>
            <a:off x="4114800" y="5546725"/>
            <a:ext cx="5029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u="sng">
                <a:solidFill>
                  <a:schemeClr val="accent2"/>
                </a:solidFill>
                <a:latin typeface="Comic Sans MS" pitchFamily="66" charset="0"/>
              </a:rPr>
              <a:t>Вывод: </a:t>
            </a:r>
            <a:r>
              <a:rPr lang="ru-RU" sz="2000">
                <a:solidFill>
                  <a:srgbClr val="6600CC"/>
                </a:solidFill>
                <a:latin typeface="Comic Sans MS" pitchFamily="66" charset="0"/>
              </a:rPr>
              <a:t>мы построили точку </a:t>
            </a:r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D</a:t>
            </a:r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,</a:t>
            </a:r>
            <a:r>
              <a:rPr lang="ru-RU" sz="2000">
                <a:solidFill>
                  <a:srgbClr val="6600CC"/>
                </a:solidFill>
                <a:latin typeface="Comic Sans MS" pitchFamily="66" charset="0"/>
              </a:rPr>
              <a:t> симметричную точке </a:t>
            </a:r>
            <a:r>
              <a:rPr lang="ru-RU" sz="2000">
                <a:solidFill>
                  <a:srgbClr val="993366"/>
                </a:solidFill>
                <a:latin typeface="Comic Sans MS" pitchFamily="66" charset="0"/>
              </a:rPr>
              <a:t>В</a:t>
            </a:r>
            <a:r>
              <a:rPr lang="ru-RU" sz="2000">
                <a:solidFill>
                  <a:srgbClr val="6600CC"/>
                </a:solidFill>
                <a:latin typeface="Comic Sans MS" pitchFamily="66" charset="0"/>
              </a:rPr>
              <a:t> относительно прямой </a:t>
            </a:r>
            <a:r>
              <a:rPr lang="ru-RU" sz="2000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  <a:p>
            <a:r>
              <a:rPr lang="ru-RU" sz="2000">
                <a:latin typeface="Comic Sans MS" pitchFamily="66" charset="0"/>
              </a:rPr>
              <a:t> </a:t>
            </a:r>
          </a:p>
        </p:txBody>
      </p:sp>
      <p:sp>
        <p:nvSpPr>
          <p:cNvPr id="44065" name="Text Box 33"/>
          <p:cNvSpPr txBox="1">
            <a:spLocks noChangeArrowheads="1"/>
          </p:cNvSpPr>
          <p:nvPr/>
        </p:nvSpPr>
        <p:spPr bwMode="auto">
          <a:xfrm>
            <a:off x="2743200" y="1447800"/>
            <a:ext cx="332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3.</a:t>
            </a:r>
            <a:r>
              <a:rPr lang="ru-RU" sz="2000">
                <a:latin typeface="Comic Sans MS" pitchFamily="66" charset="0"/>
              </a:rPr>
              <a:t> Соединяем точки С и </a:t>
            </a:r>
            <a:r>
              <a:rPr lang="en-US" sz="2000">
                <a:latin typeface="Comic Sans MS" pitchFamily="66" charset="0"/>
              </a:rPr>
              <a:t>D</a:t>
            </a:r>
            <a:endParaRPr lang="ru-RU" sz="2000">
              <a:latin typeface="Comic Sans MS" pitchFamily="66" charset="0"/>
            </a:endParaRPr>
          </a:p>
        </p:txBody>
      </p:sp>
      <p:sp>
        <p:nvSpPr>
          <p:cNvPr id="44066" name="Text Box 34"/>
          <p:cNvSpPr txBox="1">
            <a:spLocks noChangeArrowheads="1"/>
          </p:cNvSpPr>
          <p:nvPr/>
        </p:nvSpPr>
        <p:spPr bwMode="auto">
          <a:xfrm>
            <a:off x="457200" y="2133600"/>
            <a:ext cx="769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u="sng">
                <a:solidFill>
                  <a:srgbClr val="FF0000"/>
                </a:solidFill>
                <a:latin typeface="Comic Sans MS" pitchFamily="66" charset="0"/>
              </a:rPr>
              <a:t>Вывод:</a:t>
            </a:r>
            <a:r>
              <a:rPr lang="ru-RU" sz="2400">
                <a:latin typeface="Comic Sans MS" pitchFamily="66" charset="0"/>
              </a:rPr>
              <a:t> мы построили отрезок С</a:t>
            </a:r>
            <a:r>
              <a:rPr lang="en-US" sz="2400">
                <a:latin typeface="Comic Sans MS" pitchFamily="66" charset="0"/>
              </a:rPr>
              <a:t>D</a:t>
            </a:r>
            <a:r>
              <a:rPr lang="ru-RU" sz="2400">
                <a:latin typeface="Comic Sans MS" pitchFamily="66" charset="0"/>
              </a:rPr>
              <a:t>, симметричный отрезку АВ относительно прямой а</a:t>
            </a:r>
          </a:p>
        </p:txBody>
      </p:sp>
      <p:cxnSp>
        <p:nvCxnSpPr>
          <p:cNvPr id="44068" name="AutoShape 36"/>
          <p:cNvCxnSpPr>
            <a:cxnSpLocks noChangeShapeType="1"/>
            <a:stCxn id="44054" idx="7"/>
            <a:endCxn id="44062" idx="4"/>
          </p:cNvCxnSpPr>
          <p:nvPr/>
        </p:nvCxnSpPr>
        <p:spPr bwMode="auto">
          <a:xfrm flipV="1">
            <a:off x="3341688" y="4267200"/>
            <a:ext cx="3249612" cy="16113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30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30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4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4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4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4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4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4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4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4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8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1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4" dur="5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"/>
                            </p:stCondLst>
                            <p:childTnLst>
                              <p:par>
                                <p:cTn id="1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6" dur="500"/>
                                        <p:tgtEl>
                                          <p:spTgt spid="44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39" dur="5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2" dur="5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61" grpId="0"/>
      <p:bldP spid="44061" grpId="1"/>
      <p:bldP spid="44047" grpId="0" animBg="1"/>
      <p:bldP spid="44037" grpId="0" animBg="1"/>
      <p:bldP spid="44041" grpId="0"/>
      <p:bldP spid="44042" grpId="0" animBg="1"/>
      <p:bldP spid="44043" grpId="0" animBg="1"/>
      <p:bldP spid="44044" grpId="0"/>
      <p:bldP spid="44045" grpId="0"/>
      <p:bldP spid="44046" grpId="0"/>
      <p:bldP spid="44046" grpId="1"/>
      <p:bldP spid="44048" grpId="0" animBg="1"/>
      <p:bldP spid="44049" grpId="0" animBg="1"/>
      <p:bldP spid="44050" grpId="0" animBg="1"/>
      <p:bldP spid="44051" grpId="0"/>
      <p:bldP spid="44051" grpId="1"/>
      <p:bldP spid="44052" grpId="0"/>
      <p:bldP spid="44053" grpId="0"/>
      <p:bldP spid="44054" grpId="0" animBg="1"/>
      <p:bldP spid="44055" grpId="0"/>
      <p:bldP spid="44056" grpId="0"/>
      <p:bldP spid="44057" grpId="0"/>
      <p:bldP spid="44058" grpId="0"/>
      <p:bldP spid="44059" grpId="0"/>
      <p:bldP spid="44060" grpId="0"/>
      <p:bldP spid="44060" grpId="1"/>
      <p:bldP spid="44062" grpId="0" animBg="1"/>
      <p:bldP spid="44063" grpId="0"/>
      <p:bldP spid="44064" grpId="0"/>
      <p:bldP spid="44064" grpId="1"/>
      <p:bldP spid="44065" grpId="0"/>
      <p:bldP spid="440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5"/>
          <p:cNvSpPr>
            <a:spLocks noChangeArrowheads="1"/>
          </p:cNvSpPr>
          <p:nvPr/>
        </p:nvSpPr>
        <p:spPr bwMode="auto">
          <a:xfrm rot="1583227">
            <a:off x="4110038" y="2073275"/>
            <a:ext cx="1981200" cy="1371600"/>
          </a:xfrm>
          <a:prstGeom prst="triangle">
            <a:avLst>
              <a:gd name="adj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457200"/>
            <a:ext cx="8229600" cy="5211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>
                <a:latin typeface="Comic Sans MS" pitchFamily="66" charset="0"/>
              </a:rPr>
              <a:t>Дано:</a:t>
            </a:r>
          </a:p>
          <a:p>
            <a:pPr eaLnBrk="1" hangingPunct="1"/>
            <a:r>
              <a:rPr lang="ru-RU" sz="2000" smtClean="0">
                <a:latin typeface="Comic Sans MS" pitchFamily="66" charset="0"/>
              </a:rPr>
              <a:t>прямая </a:t>
            </a:r>
            <a:r>
              <a:rPr lang="ru-RU" sz="2000" smtClean="0">
                <a:solidFill>
                  <a:srgbClr val="0066FF"/>
                </a:solidFill>
                <a:latin typeface="Comic Sans MS" pitchFamily="66" charset="0"/>
              </a:rPr>
              <a:t>а</a:t>
            </a:r>
          </a:p>
          <a:p>
            <a:pPr eaLnBrk="1" hangingPunct="1"/>
            <a:r>
              <a:rPr lang="ru-RU" sz="2000" smtClean="0">
                <a:latin typeface="Comic Sans MS" pitchFamily="66" charset="0"/>
              </a:rPr>
              <a:t>треугольник </a:t>
            </a:r>
            <a:r>
              <a:rPr lang="ru-RU" sz="2000" smtClean="0">
                <a:solidFill>
                  <a:srgbClr val="CC0066"/>
                </a:solidFill>
                <a:latin typeface="Comic Sans MS" pitchFamily="66" charset="0"/>
              </a:rPr>
              <a:t>АВС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762000" y="2971800"/>
            <a:ext cx="73152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1" name="Oval 6"/>
          <p:cNvSpPr>
            <a:spLocks noChangeArrowheads="1"/>
          </p:cNvSpPr>
          <p:nvPr/>
        </p:nvSpPr>
        <p:spPr bwMode="auto">
          <a:xfrm>
            <a:off x="5638800" y="3733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Oval 7"/>
          <p:cNvSpPr>
            <a:spLocks noChangeArrowheads="1"/>
          </p:cNvSpPr>
          <p:nvPr/>
        </p:nvSpPr>
        <p:spPr bwMode="auto">
          <a:xfrm>
            <a:off x="5334000" y="21336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Oval 8"/>
          <p:cNvSpPr>
            <a:spLocks noChangeArrowheads="1"/>
          </p:cNvSpPr>
          <p:nvPr/>
        </p:nvSpPr>
        <p:spPr bwMode="auto">
          <a:xfrm>
            <a:off x="3886200" y="28956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4" name="Text Box 19"/>
          <p:cNvSpPr txBox="1">
            <a:spLocks noChangeArrowheads="1"/>
          </p:cNvSpPr>
          <p:nvPr/>
        </p:nvSpPr>
        <p:spPr bwMode="auto">
          <a:xfrm>
            <a:off x="3505200" y="26670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CC0066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4345" name="Text Box 20"/>
          <p:cNvSpPr txBox="1">
            <a:spLocks noChangeArrowheads="1"/>
          </p:cNvSpPr>
          <p:nvPr/>
        </p:nvSpPr>
        <p:spPr bwMode="auto">
          <a:xfrm>
            <a:off x="5029200" y="1828800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66"/>
                </a:solidFill>
                <a:latin typeface="Comic Sans MS" pitchFamily="66" charset="0"/>
              </a:rPr>
              <a:t>B</a:t>
            </a:r>
            <a:endParaRPr lang="ru-RU" b="1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14346" name="Text Box 21"/>
          <p:cNvSpPr txBox="1">
            <a:spLocks noChangeArrowheads="1"/>
          </p:cNvSpPr>
          <p:nvPr/>
        </p:nvSpPr>
        <p:spPr bwMode="auto">
          <a:xfrm>
            <a:off x="5715000" y="3505200"/>
            <a:ext cx="325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C0066"/>
                </a:solidFill>
                <a:latin typeface="Comic Sans MS" pitchFamily="66" charset="0"/>
              </a:rPr>
              <a:t>C</a:t>
            </a:r>
            <a:endParaRPr lang="ru-RU" b="1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14347" name="Text Box 30"/>
          <p:cNvSpPr txBox="1">
            <a:spLocks noChangeArrowheads="1"/>
          </p:cNvSpPr>
          <p:nvPr/>
        </p:nvSpPr>
        <p:spPr bwMode="auto">
          <a:xfrm>
            <a:off x="609600" y="5181600"/>
            <a:ext cx="533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b="1">
                <a:latin typeface="Comic Sans MS" pitchFamily="66" charset="0"/>
              </a:rPr>
              <a:t> </a:t>
            </a:r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расстояние от точки </a:t>
            </a:r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 до прямой а = 2 см</a:t>
            </a:r>
          </a:p>
          <a:p>
            <a:pPr>
              <a:buFontTx/>
              <a:buChar char="•"/>
            </a:pPr>
            <a:r>
              <a:rPr lang="ru-RU" b="1">
                <a:latin typeface="Comic Sans MS" pitchFamily="66" charset="0"/>
              </a:rPr>
              <a:t> </a:t>
            </a:r>
            <a:r>
              <a:rPr lang="ru-RU" b="1">
                <a:solidFill>
                  <a:srgbClr val="009900"/>
                </a:solidFill>
                <a:latin typeface="Comic Sans MS" pitchFamily="66" charset="0"/>
              </a:rPr>
              <a:t>расстояние от точки </a:t>
            </a:r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В </a:t>
            </a:r>
            <a:r>
              <a:rPr lang="ru-RU" b="1">
                <a:solidFill>
                  <a:srgbClr val="009900"/>
                </a:solidFill>
                <a:latin typeface="Comic Sans MS" pitchFamily="66" charset="0"/>
              </a:rPr>
              <a:t>до прямой а = 4 см</a:t>
            </a:r>
          </a:p>
          <a:p>
            <a:pPr>
              <a:buFontTx/>
              <a:buChar char="•"/>
            </a:pPr>
            <a:r>
              <a:rPr lang="ru-RU" b="1">
                <a:latin typeface="Comic Sans MS" pitchFamily="66" charset="0"/>
              </a:rPr>
              <a:t> </a:t>
            </a:r>
            <a:r>
              <a:rPr lang="ru-RU" b="1">
                <a:solidFill>
                  <a:srgbClr val="3366FF"/>
                </a:solidFill>
                <a:latin typeface="Comic Sans MS" pitchFamily="66" charset="0"/>
              </a:rPr>
              <a:t>расстояние от точки </a:t>
            </a:r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С</a:t>
            </a:r>
            <a:r>
              <a:rPr lang="ru-RU" b="1">
                <a:solidFill>
                  <a:srgbClr val="3366FF"/>
                </a:solidFill>
                <a:latin typeface="Comic Sans MS" pitchFamily="66" charset="0"/>
              </a:rPr>
              <a:t> до прямой а = 1 см</a:t>
            </a:r>
          </a:p>
        </p:txBody>
      </p:sp>
      <p:sp>
        <p:nvSpPr>
          <p:cNvPr id="14348" name="Text Box 31"/>
          <p:cNvSpPr txBox="1">
            <a:spLocks noChangeArrowheads="1"/>
          </p:cNvSpPr>
          <p:nvPr/>
        </p:nvSpPr>
        <p:spPr bwMode="auto">
          <a:xfrm>
            <a:off x="228600" y="4852988"/>
            <a:ext cx="9096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6600CC"/>
                </a:solidFill>
                <a:latin typeface="Comic Sans MS" pitchFamily="66" charset="0"/>
              </a:rPr>
              <a:t>Если: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3581400" y="381000"/>
            <a:ext cx="5105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omic Sans MS" pitchFamily="66" charset="0"/>
              </a:rPr>
              <a:t>Построить:</a:t>
            </a:r>
            <a:r>
              <a:rPr lang="ru-RU">
                <a:latin typeface="Comic Sans MS" pitchFamily="66" charset="0"/>
              </a:rPr>
              <a:t> </a:t>
            </a:r>
          </a:p>
          <a:p>
            <a:pPr>
              <a:buFontTx/>
              <a:buChar char="•"/>
            </a:pPr>
            <a:r>
              <a:rPr lang="ru-RU" sz="2000">
                <a:latin typeface="Comic Sans MS" pitchFamily="66" charset="0"/>
              </a:rPr>
              <a:t>    треугольник </a:t>
            </a:r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1400" b="1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В</a:t>
            </a:r>
            <a:r>
              <a:rPr lang="ru-RU" sz="1400" b="1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С</a:t>
            </a:r>
            <a:r>
              <a:rPr lang="ru-RU" sz="1400" b="1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sz="1600">
                <a:latin typeface="Comic Sans MS" pitchFamily="66" charset="0"/>
              </a:rPr>
              <a:t>, </a:t>
            </a:r>
            <a:r>
              <a:rPr lang="ru-RU" sz="2000">
                <a:latin typeface="Comic Sans MS" pitchFamily="66" charset="0"/>
              </a:rPr>
              <a:t>симметричный треугольнику </a:t>
            </a:r>
            <a:r>
              <a:rPr lang="ru-RU" sz="2000">
                <a:solidFill>
                  <a:srgbClr val="CC0066"/>
                </a:solidFill>
                <a:latin typeface="Comic Sans MS" pitchFamily="66" charset="0"/>
              </a:rPr>
              <a:t>АВС</a:t>
            </a:r>
            <a:r>
              <a:rPr lang="ru-RU" sz="2000">
                <a:latin typeface="Comic Sans MS" pitchFamily="66" charset="0"/>
              </a:rPr>
              <a:t> относительно прямой </a:t>
            </a:r>
            <a:r>
              <a:rPr lang="ru-RU" sz="2000">
                <a:solidFill>
                  <a:srgbClr val="0066FF"/>
                </a:solidFill>
                <a:latin typeface="Comic Sans MS" pitchFamily="66" charset="0"/>
              </a:rPr>
              <a:t>а</a:t>
            </a:r>
            <a:endParaRPr lang="ru-RU" sz="1600">
              <a:solidFill>
                <a:srgbClr val="0066FF"/>
              </a:solidFill>
              <a:latin typeface="Comic Sans MS" pitchFamily="66" charset="0"/>
            </a:endParaRP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1219200" y="2590800"/>
            <a:ext cx="31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0066FF"/>
                </a:solidFill>
                <a:latin typeface="Comic Sans MS" pitchFamily="66" charset="0"/>
              </a:rPr>
              <a:t>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43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4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3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4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9" grpId="0" build="p"/>
      <p:bldP spid="14340" grpId="0" animBg="1"/>
      <p:bldP spid="14341" grpId="0" animBg="1"/>
      <p:bldP spid="14342" grpId="0" animBg="1"/>
      <p:bldP spid="14343" grpId="0" animBg="1"/>
      <p:bldP spid="14344" grpId="0"/>
      <p:bldP spid="14345" grpId="0"/>
      <p:bldP spid="14346" grpId="0"/>
      <p:bldP spid="14347" grpId="0"/>
      <p:bldP spid="14348" grpId="0"/>
      <p:bldP spid="143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Line 21"/>
          <p:cNvSpPr>
            <a:spLocks noChangeShapeType="1"/>
          </p:cNvSpPr>
          <p:nvPr/>
        </p:nvSpPr>
        <p:spPr bwMode="auto">
          <a:xfrm flipH="1">
            <a:off x="5181600" y="2971800"/>
            <a:ext cx="685800" cy="289560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 rot="876846">
            <a:off x="4876800" y="3886200"/>
            <a:ext cx="174625" cy="15240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 rot="1583227">
            <a:off x="4110038" y="2073275"/>
            <a:ext cx="1981200" cy="1371600"/>
          </a:xfrm>
          <a:prstGeom prst="triangle">
            <a:avLst>
              <a:gd name="adj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Line 15"/>
          <p:cNvSpPr>
            <a:spLocks noChangeShapeType="1"/>
          </p:cNvSpPr>
          <p:nvPr/>
        </p:nvSpPr>
        <p:spPr bwMode="auto">
          <a:xfrm flipH="1">
            <a:off x="4191000" y="1524000"/>
            <a:ext cx="1295400" cy="502920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 flipH="1">
            <a:off x="3200400" y="2057400"/>
            <a:ext cx="990600" cy="3429000"/>
          </a:xfrm>
          <a:prstGeom prst="line">
            <a:avLst/>
          </a:prstGeom>
          <a:noFill/>
          <a:ln w="57150">
            <a:solidFill>
              <a:srgbClr val="FF99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48006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Comic Sans MS" pitchFamily="66" charset="0"/>
              </a:rPr>
              <a:t>Проверьте себя</a:t>
            </a:r>
          </a:p>
        </p:txBody>
      </p:sp>
      <p:sp>
        <p:nvSpPr>
          <p:cNvPr id="15369" name="Line 4"/>
          <p:cNvSpPr>
            <a:spLocks noChangeShapeType="1"/>
          </p:cNvSpPr>
          <p:nvPr/>
        </p:nvSpPr>
        <p:spPr bwMode="auto">
          <a:xfrm>
            <a:off x="2362200" y="1143000"/>
            <a:ext cx="4495800" cy="0"/>
          </a:xfrm>
          <a:prstGeom prst="line">
            <a:avLst/>
          </a:prstGeom>
          <a:noFill/>
          <a:ln w="57150" cap="rnd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Line 6"/>
          <p:cNvSpPr>
            <a:spLocks noChangeShapeType="1"/>
          </p:cNvSpPr>
          <p:nvPr/>
        </p:nvSpPr>
        <p:spPr bwMode="auto">
          <a:xfrm>
            <a:off x="762000" y="2971800"/>
            <a:ext cx="73152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Text Box 7"/>
          <p:cNvSpPr txBox="1">
            <a:spLocks noChangeArrowheads="1"/>
          </p:cNvSpPr>
          <p:nvPr/>
        </p:nvSpPr>
        <p:spPr bwMode="auto">
          <a:xfrm>
            <a:off x="3581400" y="2595563"/>
            <a:ext cx="40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CC0066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5372" name="Oval 8"/>
          <p:cNvSpPr>
            <a:spLocks noChangeArrowheads="1"/>
          </p:cNvSpPr>
          <p:nvPr/>
        </p:nvSpPr>
        <p:spPr bwMode="auto">
          <a:xfrm>
            <a:off x="3886200" y="28956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 rot="876846">
            <a:off x="3733800" y="3581400"/>
            <a:ext cx="174625" cy="15240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4" name="Oval 11"/>
          <p:cNvSpPr>
            <a:spLocks noChangeArrowheads="1"/>
          </p:cNvSpPr>
          <p:nvPr/>
        </p:nvSpPr>
        <p:spPr bwMode="auto">
          <a:xfrm>
            <a:off x="3657600" y="36576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5" name="Text Box 12"/>
          <p:cNvSpPr txBox="1">
            <a:spLocks noChangeArrowheads="1"/>
          </p:cNvSpPr>
          <p:nvPr/>
        </p:nvSpPr>
        <p:spPr bwMode="auto">
          <a:xfrm>
            <a:off x="3200400" y="36576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mic Sans MS" pitchFamily="66" charset="0"/>
              </a:rPr>
              <a:t>О</a:t>
            </a:r>
            <a:r>
              <a:rPr lang="en-US" sz="900" b="1">
                <a:latin typeface="Comic Sans MS" pitchFamily="66" charset="0"/>
              </a:rPr>
              <a:t>1</a:t>
            </a:r>
            <a:endParaRPr lang="ru-RU" sz="2800" b="1">
              <a:latin typeface="Comic Sans MS" pitchFamily="66" charset="0"/>
            </a:endParaRPr>
          </a:p>
        </p:txBody>
      </p:sp>
      <p:sp>
        <p:nvSpPr>
          <p:cNvPr id="15376" name="Text Box 13"/>
          <p:cNvSpPr txBox="1">
            <a:spLocks noChangeArrowheads="1"/>
          </p:cNvSpPr>
          <p:nvPr/>
        </p:nvSpPr>
        <p:spPr bwMode="auto">
          <a:xfrm>
            <a:off x="4953000" y="1752600"/>
            <a:ext cx="376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CC0066"/>
                </a:solidFill>
                <a:latin typeface="Comic Sans MS" pitchFamily="66" charset="0"/>
              </a:rPr>
              <a:t>B</a:t>
            </a:r>
            <a:endParaRPr lang="ru-RU" sz="240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15378" name="Oval 16"/>
          <p:cNvSpPr>
            <a:spLocks noChangeArrowheads="1"/>
          </p:cNvSpPr>
          <p:nvPr/>
        </p:nvSpPr>
        <p:spPr bwMode="auto">
          <a:xfrm>
            <a:off x="4800600" y="39624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9" name="Text Box 18"/>
          <p:cNvSpPr txBox="1">
            <a:spLocks noChangeArrowheads="1"/>
          </p:cNvSpPr>
          <p:nvPr/>
        </p:nvSpPr>
        <p:spPr bwMode="auto">
          <a:xfrm>
            <a:off x="4343400" y="3886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Comic Sans MS" pitchFamily="66" charset="0"/>
              </a:rPr>
              <a:t>O</a:t>
            </a:r>
            <a:r>
              <a:rPr lang="en-US" sz="900" b="1" dirty="0">
                <a:latin typeface="Comic Sans MS" pitchFamily="66" charset="0"/>
              </a:rPr>
              <a:t>2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5380" name="Text Box 19"/>
          <p:cNvSpPr txBox="1">
            <a:spLocks noChangeArrowheads="1"/>
          </p:cNvSpPr>
          <p:nvPr/>
        </p:nvSpPr>
        <p:spPr bwMode="auto">
          <a:xfrm>
            <a:off x="5715000" y="3505200"/>
            <a:ext cx="36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CC0066"/>
                </a:solidFill>
                <a:latin typeface="Comic Sans MS" pitchFamily="66" charset="0"/>
              </a:rPr>
              <a:t>C</a:t>
            </a:r>
            <a:endParaRPr lang="ru-RU" sz="2400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15381" name="Oval 20"/>
          <p:cNvSpPr>
            <a:spLocks noChangeArrowheads="1"/>
          </p:cNvSpPr>
          <p:nvPr/>
        </p:nvSpPr>
        <p:spPr bwMode="auto">
          <a:xfrm>
            <a:off x="5638800" y="3733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5105400" y="41148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latin typeface="Comic Sans MS" pitchFamily="66" charset="0"/>
              </a:rPr>
              <a:t>O</a:t>
            </a:r>
            <a:r>
              <a:rPr lang="en-US" sz="900" b="1" dirty="0">
                <a:latin typeface="Comic Sans MS" pitchFamily="66" charset="0"/>
              </a:rPr>
              <a:t>3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 rot="779079">
            <a:off x="5586413" y="4035425"/>
            <a:ext cx="203200" cy="1555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84" name="Oval 24"/>
          <p:cNvSpPr>
            <a:spLocks noChangeArrowheads="1"/>
          </p:cNvSpPr>
          <p:nvPr/>
        </p:nvSpPr>
        <p:spPr bwMode="auto">
          <a:xfrm>
            <a:off x="5562600" y="4114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3581400" y="312420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omic Sans MS" pitchFamily="66" charset="0"/>
              </a:rPr>
              <a:t>2</a:t>
            </a:r>
          </a:p>
        </p:txBody>
      </p:sp>
      <p:sp>
        <p:nvSpPr>
          <p:cNvPr id="15386" name="Text Box 26"/>
          <p:cNvSpPr txBox="1">
            <a:spLocks noChangeArrowheads="1"/>
          </p:cNvSpPr>
          <p:nvPr/>
        </p:nvSpPr>
        <p:spPr bwMode="auto">
          <a:xfrm>
            <a:off x="4876800" y="289560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omic Sans MS" pitchFamily="66" charset="0"/>
              </a:rPr>
              <a:t>4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5334000" y="381000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omic Sans MS" pitchFamily="66" charset="0"/>
              </a:rPr>
              <a:t>1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5486400" y="4495800"/>
            <a:ext cx="44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C</a:t>
            </a:r>
            <a:r>
              <a:rPr lang="ru-RU" sz="1000" b="1">
                <a:solidFill>
                  <a:srgbClr val="FF00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5391" name="Text Box 33"/>
          <p:cNvSpPr txBox="1">
            <a:spLocks noChangeArrowheads="1"/>
          </p:cNvSpPr>
          <p:nvPr/>
        </p:nvSpPr>
        <p:spPr bwMode="auto">
          <a:xfrm>
            <a:off x="4191000" y="5943600"/>
            <a:ext cx="45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Comic Sans MS" pitchFamily="66" charset="0"/>
              </a:rPr>
              <a:t>B</a:t>
            </a:r>
            <a:r>
              <a:rPr lang="ru-RU" sz="1000" b="1">
                <a:solidFill>
                  <a:srgbClr val="FF00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5393" name="Text Box 37"/>
          <p:cNvSpPr txBox="1">
            <a:spLocks noChangeArrowheads="1"/>
          </p:cNvSpPr>
          <p:nvPr/>
        </p:nvSpPr>
        <p:spPr bwMode="auto">
          <a:xfrm>
            <a:off x="2971800" y="4495800"/>
            <a:ext cx="484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1000" b="1">
                <a:solidFill>
                  <a:srgbClr val="FF00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5394" name="Text Box 38"/>
          <p:cNvSpPr txBox="1">
            <a:spLocks noChangeArrowheads="1"/>
          </p:cNvSpPr>
          <p:nvPr/>
        </p:nvSpPr>
        <p:spPr bwMode="auto">
          <a:xfrm>
            <a:off x="3276600" y="403860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omic Sans MS" pitchFamily="66" charset="0"/>
              </a:rPr>
              <a:t>2</a:t>
            </a:r>
          </a:p>
        </p:txBody>
      </p:sp>
      <p:sp>
        <p:nvSpPr>
          <p:cNvPr id="15395" name="Text Box 39"/>
          <p:cNvSpPr txBox="1">
            <a:spLocks noChangeArrowheads="1"/>
          </p:cNvSpPr>
          <p:nvPr/>
        </p:nvSpPr>
        <p:spPr bwMode="auto">
          <a:xfrm>
            <a:off x="4343400" y="472440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omic Sans MS" pitchFamily="66" charset="0"/>
              </a:rPr>
              <a:t>4</a:t>
            </a:r>
          </a:p>
        </p:txBody>
      </p:sp>
      <p:sp>
        <p:nvSpPr>
          <p:cNvPr id="15396" name="Text Box 40"/>
          <p:cNvSpPr txBox="1">
            <a:spLocks noChangeArrowheads="1"/>
          </p:cNvSpPr>
          <p:nvPr/>
        </p:nvSpPr>
        <p:spPr bwMode="auto">
          <a:xfrm>
            <a:off x="5562600" y="4267200"/>
            <a:ext cx="292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omic Sans MS" pitchFamily="66" charset="0"/>
              </a:rPr>
              <a:t>1</a:t>
            </a:r>
          </a:p>
        </p:txBody>
      </p:sp>
      <p:sp>
        <p:nvSpPr>
          <p:cNvPr id="14368" name="Line 46"/>
          <p:cNvSpPr>
            <a:spLocks noChangeShapeType="1"/>
          </p:cNvSpPr>
          <p:nvPr/>
        </p:nvSpPr>
        <p:spPr bwMode="auto">
          <a:xfrm>
            <a:off x="3581400" y="4114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405" name="Text Box 45"/>
          <p:cNvSpPr txBox="1">
            <a:spLocks noChangeArrowheads="1"/>
          </p:cNvSpPr>
          <p:nvPr/>
        </p:nvSpPr>
        <p:spPr bwMode="auto">
          <a:xfrm>
            <a:off x="381000" y="1371600"/>
            <a:ext cx="31400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1.</a:t>
            </a:r>
            <a:r>
              <a:rPr lang="ru-RU" sz="2000">
                <a:latin typeface="Comic Sans MS" pitchFamily="66" charset="0"/>
              </a:rPr>
              <a:t> Проведём перпендикуляры из точек А, В и С на прямую а </a:t>
            </a:r>
          </a:p>
        </p:txBody>
      </p:sp>
      <p:sp>
        <p:nvSpPr>
          <p:cNvPr id="15406" name="Text Box 46"/>
          <p:cNvSpPr txBox="1">
            <a:spLocks noChangeArrowheads="1"/>
          </p:cNvSpPr>
          <p:nvPr/>
        </p:nvSpPr>
        <p:spPr bwMode="auto">
          <a:xfrm>
            <a:off x="1219200" y="2590800"/>
            <a:ext cx="3143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0066FF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5407" name="Text Box 47"/>
          <p:cNvSpPr txBox="1">
            <a:spLocks noChangeArrowheads="1"/>
          </p:cNvSpPr>
          <p:nvPr/>
        </p:nvSpPr>
        <p:spPr bwMode="auto">
          <a:xfrm>
            <a:off x="6324600" y="1295400"/>
            <a:ext cx="28194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2.</a:t>
            </a:r>
            <a:r>
              <a:rPr lang="ru-RU" sz="2000">
                <a:latin typeface="Comic Sans MS" pitchFamily="66" charset="0"/>
              </a:rPr>
              <a:t> На продолжении перпендикуляра АО</a:t>
            </a:r>
            <a:r>
              <a:rPr lang="ru-RU" sz="1400" b="1">
                <a:latin typeface="Comic Sans MS" pitchFamily="66" charset="0"/>
              </a:rPr>
              <a:t>1</a:t>
            </a:r>
            <a:r>
              <a:rPr lang="ru-RU" sz="2000">
                <a:latin typeface="Comic Sans MS" pitchFamily="66" charset="0"/>
              </a:rPr>
              <a:t> отмечаем точку А</a:t>
            </a:r>
            <a:r>
              <a:rPr lang="ru-RU" sz="1400" b="1">
                <a:latin typeface="Comic Sans MS" pitchFamily="66" charset="0"/>
              </a:rPr>
              <a:t>1</a:t>
            </a:r>
            <a:r>
              <a:rPr lang="ru-RU" sz="2000">
                <a:latin typeface="Comic Sans MS" pitchFamily="66" charset="0"/>
              </a:rPr>
              <a:t>, удаленную от прямой </a:t>
            </a:r>
            <a:r>
              <a:rPr lang="ru-RU" sz="2000">
                <a:solidFill>
                  <a:srgbClr val="0066FF"/>
                </a:solidFill>
                <a:latin typeface="Comic Sans MS" pitchFamily="66" charset="0"/>
              </a:rPr>
              <a:t>а</a:t>
            </a:r>
            <a:r>
              <a:rPr lang="ru-RU" sz="2000">
                <a:latin typeface="Comic Sans MS" pitchFamily="66" charset="0"/>
              </a:rPr>
              <a:t> на 2 см </a:t>
            </a:r>
          </a:p>
        </p:txBody>
      </p:sp>
      <p:sp>
        <p:nvSpPr>
          <p:cNvPr id="15377" name="Oval 14"/>
          <p:cNvSpPr>
            <a:spLocks noChangeArrowheads="1"/>
          </p:cNvSpPr>
          <p:nvPr/>
        </p:nvSpPr>
        <p:spPr bwMode="auto">
          <a:xfrm>
            <a:off x="5334000" y="21336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408" name="Text Box 48"/>
          <p:cNvSpPr txBox="1">
            <a:spLocks noChangeArrowheads="1"/>
          </p:cNvSpPr>
          <p:nvPr/>
        </p:nvSpPr>
        <p:spPr bwMode="auto">
          <a:xfrm>
            <a:off x="457200" y="3505200"/>
            <a:ext cx="2454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3.</a:t>
            </a:r>
            <a:r>
              <a:rPr lang="ru-RU" sz="2000">
                <a:latin typeface="Comic Sans MS" pitchFamily="66" charset="0"/>
              </a:rPr>
              <a:t> Аналогично с точками В</a:t>
            </a:r>
            <a:r>
              <a:rPr lang="ru-RU" sz="1400" b="1">
                <a:latin typeface="Comic Sans MS" pitchFamily="66" charset="0"/>
              </a:rPr>
              <a:t>1</a:t>
            </a:r>
            <a:r>
              <a:rPr lang="ru-RU" sz="2000">
                <a:latin typeface="Comic Sans MS" pitchFamily="66" charset="0"/>
              </a:rPr>
              <a:t> и С</a:t>
            </a:r>
            <a:r>
              <a:rPr lang="ru-RU" sz="1400" b="1">
                <a:latin typeface="Comic Sans MS" pitchFamily="66" charset="0"/>
              </a:rPr>
              <a:t>1</a:t>
            </a:r>
          </a:p>
        </p:txBody>
      </p:sp>
      <p:cxnSp>
        <p:nvCxnSpPr>
          <p:cNvPr id="15410" name="AutoShape 50"/>
          <p:cNvCxnSpPr>
            <a:cxnSpLocks noChangeShapeType="1"/>
            <a:stCxn id="15392" idx="5"/>
          </p:cNvCxnSpPr>
          <p:nvPr/>
        </p:nvCxnSpPr>
        <p:spPr bwMode="auto">
          <a:xfrm>
            <a:off x="3494088" y="4560888"/>
            <a:ext cx="869950" cy="1363662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5411" name="AutoShape 51"/>
          <p:cNvCxnSpPr>
            <a:cxnSpLocks noChangeShapeType="1"/>
            <a:stCxn id="15392" idx="0"/>
          </p:cNvCxnSpPr>
          <p:nvPr/>
        </p:nvCxnSpPr>
        <p:spPr bwMode="auto">
          <a:xfrm>
            <a:off x="3467100" y="4495800"/>
            <a:ext cx="1931988" cy="103188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sp>
        <p:nvSpPr>
          <p:cNvPr id="15392" name="Oval 36"/>
          <p:cNvSpPr>
            <a:spLocks noChangeArrowheads="1"/>
          </p:cNvSpPr>
          <p:nvPr/>
        </p:nvSpPr>
        <p:spPr bwMode="auto">
          <a:xfrm>
            <a:off x="3429000" y="4495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88" name="Oval 28"/>
          <p:cNvSpPr>
            <a:spLocks noChangeArrowheads="1"/>
          </p:cNvSpPr>
          <p:nvPr/>
        </p:nvSpPr>
        <p:spPr bwMode="auto">
          <a:xfrm>
            <a:off x="5410200" y="45720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90" name="Oval 32"/>
          <p:cNvSpPr>
            <a:spLocks noChangeArrowheads="1"/>
          </p:cNvSpPr>
          <p:nvPr/>
        </p:nvSpPr>
        <p:spPr bwMode="auto">
          <a:xfrm>
            <a:off x="4343400" y="58674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5412" name="AutoShape 52"/>
          <p:cNvCxnSpPr>
            <a:cxnSpLocks noChangeShapeType="1"/>
            <a:endCxn id="15388" idx="4"/>
          </p:cNvCxnSpPr>
          <p:nvPr/>
        </p:nvCxnSpPr>
        <p:spPr bwMode="auto">
          <a:xfrm flipV="1">
            <a:off x="4419600" y="4648200"/>
            <a:ext cx="1028700" cy="12303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</p:cxnSp>
      <p:sp>
        <p:nvSpPr>
          <p:cNvPr id="14380" name="Text Box 53"/>
          <p:cNvSpPr txBox="1">
            <a:spLocks noChangeArrowheads="1"/>
          </p:cNvSpPr>
          <p:nvPr/>
        </p:nvSpPr>
        <p:spPr bwMode="auto">
          <a:xfrm>
            <a:off x="228600" y="4724400"/>
            <a:ext cx="3124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Comic Sans MS" pitchFamily="66" charset="0"/>
              </a:rPr>
              <a:t>Вывод: мы построили треугольник </a:t>
            </a: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1400" b="1" dirty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В</a:t>
            </a:r>
            <a:r>
              <a:rPr lang="ru-RU" sz="1400" b="1" dirty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С</a:t>
            </a:r>
            <a:r>
              <a:rPr lang="ru-RU" sz="1400" b="1" dirty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sz="2000" dirty="0">
                <a:latin typeface="Comic Sans MS" pitchFamily="66" charset="0"/>
              </a:rPr>
              <a:t>, симметричный треугольнику </a:t>
            </a:r>
            <a:r>
              <a:rPr lang="ru-RU" sz="2000" dirty="0">
                <a:solidFill>
                  <a:srgbClr val="CC0066"/>
                </a:solidFill>
                <a:latin typeface="Comic Sans MS" pitchFamily="66" charset="0"/>
              </a:rPr>
              <a:t>АВС</a:t>
            </a:r>
            <a:r>
              <a:rPr lang="ru-RU" sz="2000" dirty="0">
                <a:latin typeface="Comic Sans MS" pitchFamily="66" charset="0"/>
              </a:rPr>
              <a:t> относительно прямой </a:t>
            </a:r>
            <a:r>
              <a:rPr lang="ru-RU" sz="2000" dirty="0">
                <a:solidFill>
                  <a:srgbClr val="0066FF"/>
                </a:solidFill>
                <a:latin typeface="Comic Sans MS" pitchFamily="66" charset="0"/>
              </a:rPr>
              <a:t>а</a:t>
            </a:r>
          </a:p>
          <a:p>
            <a:endParaRPr lang="ru-RU" sz="2000" dirty="0">
              <a:latin typeface="Comic Sans MS" pitchFamily="66" charset="0"/>
            </a:endParaRPr>
          </a:p>
        </p:txBody>
      </p:sp>
      <p:sp>
        <p:nvSpPr>
          <p:cNvPr id="14382" name="Text Box 46"/>
          <p:cNvSpPr txBox="1">
            <a:spLocks noChangeArrowheads="1"/>
          </p:cNvSpPr>
          <p:nvPr/>
        </p:nvSpPr>
        <p:spPr bwMode="auto">
          <a:xfrm>
            <a:off x="4876800" y="6019800"/>
            <a:ext cx="3724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4.</a:t>
            </a:r>
            <a:r>
              <a:rPr lang="ru-RU" sz="2000">
                <a:latin typeface="Comic Sans MS" pitchFamily="66" charset="0"/>
              </a:rPr>
              <a:t> Соединяем точки А</a:t>
            </a:r>
            <a:r>
              <a:rPr lang="ru-RU" sz="1200" b="1">
                <a:latin typeface="Comic Sans MS" pitchFamily="66" charset="0"/>
              </a:rPr>
              <a:t>1, </a:t>
            </a:r>
            <a:r>
              <a:rPr lang="ru-RU" sz="2000">
                <a:latin typeface="Comic Sans MS" pitchFamily="66" charset="0"/>
              </a:rPr>
              <a:t>В</a:t>
            </a:r>
            <a:r>
              <a:rPr lang="ru-RU" sz="1200" b="1">
                <a:latin typeface="Comic Sans MS" pitchFamily="66" charset="0"/>
              </a:rPr>
              <a:t>1, </a:t>
            </a:r>
            <a:r>
              <a:rPr lang="ru-RU" sz="2000">
                <a:latin typeface="Comic Sans MS" pitchFamily="66" charset="0"/>
              </a:rPr>
              <a:t>С</a:t>
            </a:r>
            <a:r>
              <a:rPr lang="ru-RU" sz="1200" b="1">
                <a:latin typeface="Comic Sans MS" pitchFamily="66" charset="0"/>
              </a:rPr>
              <a:t>1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500"/>
                                        <p:tgtEl>
                                          <p:spTgt spid="15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7" dur="5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0" dur="5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3" dur="5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5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5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5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2" dur="5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5" dur="5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8" dur="500"/>
                                        <p:tgtEl>
                                          <p:spTgt spid="15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1" dur="500"/>
                                        <p:tgtEl>
                                          <p:spTgt spid="15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9" dur="500"/>
                                        <p:tgtEl>
                                          <p:spTgt spid="15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2" dur="500"/>
                                        <p:tgtEl>
                                          <p:spTgt spid="15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5" dur="500"/>
                                        <p:tgtEl>
                                          <p:spTgt spid="15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6401" grpId="0" animBg="1"/>
      <p:bldP spid="15365" grpId="0" animBg="1"/>
      <p:bldP spid="15366" grpId="0" animBg="1"/>
      <p:bldP spid="15367" grpId="0" animBg="1"/>
      <p:bldP spid="15370" grpId="0" animBg="1"/>
      <p:bldP spid="15371" grpId="0"/>
      <p:bldP spid="15372" grpId="0" animBg="1"/>
      <p:bldP spid="16394" grpId="0" animBg="1"/>
      <p:bldP spid="15374" grpId="0" animBg="1"/>
      <p:bldP spid="15375" grpId="0"/>
      <p:bldP spid="15376" grpId="0"/>
      <p:bldP spid="15378" grpId="0" animBg="1"/>
      <p:bldP spid="15379" grpId="0"/>
      <p:bldP spid="15380" grpId="0"/>
      <p:bldP spid="15381" grpId="0" animBg="1"/>
      <p:bldP spid="15382" grpId="0"/>
      <p:bldP spid="16407" grpId="0" animBg="1"/>
      <p:bldP spid="15384" grpId="0" animBg="1"/>
      <p:bldP spid="15385" grpId="0"/>
      <p:bldP spid="15386" grpId="0"/>
      <p:bldP spid="15387" grpId="0"/>
      <p:bldP spid="15389" grpId="0"/>
      <p:bldP spid="15391" grpId="0"/>
      <p:bldP spid="15393" grpId="0"/>
      <p:bldP spid="15394" grpId="0"/>
      <p:bldP spid="15395" grpId="0"/>
      <p:bldP spid="15396" grpId="0"/>
      <p:bldP spid="15405" grpId="0"/>
      <p:bldP spid="15406" grpId="0"/>
      <p:bldP spid="15407" grpId="0"/>
      <p:bldP spid="15377" grpId="0" animBg="1"/>
      <p:bldP spid="15408" grpId="0"/>
      <p:bldP spid="15392" grpId="0" animBg="1"/>
      <p:bldP spid="15388" grpId="0" animBg="1"/>
      <p:bldP spid="15390" grpId="0" animBg="1"/>
      <p:bldP spid="14380" grpId="0"/>
      <p:bldP spid="1438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"/>
          <p:cNvSpPr>
            <a:spLocks noChangeArrowheads="1"/>
          </p:cNvSpPr>
          <p:nvPr/>
        </p:nvSpPr>
        <p:spPr bwMode="auto">
          <a:xfrm rot="2467636">
            <a:off x="3508375" y="2471738"/>
            <a:ext cx="1752600" cy="12954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3048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>
                <a:latin typeface="Comic Sans MS" pitchFamily="66" charset="0"/>
              </a:rPr>
              <a:t>Дано:</a:t>
            </a:r>
          </a:p>
          <a:p>
            <a:pPr eaLnBrk="1" hangingPunct="1"/>
            <a:r>
              <a:rPr lang="ru-RU" sz="2400" smtClean="0">
                <a:latin typeface="Comic Sans MS" pitchFamily="66" charset="0"/>
              </a:rPr>
              <a:t>прямая а</a:t>
            </a:r>
          </a:p>
          <a:p>
            <a:pPr eaLnBrk="1" hangingPunct="1"/>
            <a:r>
              <a:rPr lang="ru-RU" sz="2400" smtClean="0">
                <a:latin typeface="Comic Sans MS" pitchFamily="66" charset="0"/>
              </a:rPr>
              <a:t>прямоугольник АВС</a:t>
            </a:r>
            <a:r>
              <a:rPr lang="en-US" sz="2400" smtClean="0">
                <a:latin typeface="Comic Sans MS" pitchFamily="66" charset="0"/>
              </a:rPr>
              <a:t>D</a:t>
            </a:r>
            <a:endParaRPr lang="ru-RU" sz="2400" smtClean="0">
              <a:latin typeface="Comic Sans MS" pitchFamily="66" charset="0"/>
            </a:endParaRPr>
          </a:p>
        </p:txBody>
      </p:sp>
      <p:sp>
        <p:nvSpPr>
          <p:cNvPr id="16388" name="Oval 23"/>
          <p:cNvSpPr>
            <a:spLocks noChangeArrowheads="1"/>
          </p:cNvSpPr>
          <p:nvPr/>
        </p:nvSpPr>
        <p:spPr bwMode="auto">
          <a:xfrm>
            <a:off x="4572000" y="4114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3" name="Oval 22"/>
          <p:cNvSpPr>
            <a:spLocks noChangeArrowheads="1"/>
          </p:cNvSpPr>
          <p:nvPr/>
        </p:nvSpPr>
        <p:spPr bwMode="auto">
          <a:xfrm>
            <a:off x="5486400" y="31242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4" name="Oval 8"/>
          <p:cNvSpPr>
            <a:spLocks noChangeArrowheads="1"/>
          </p:cNvSpPr>
          <p:nvPr/>
        </p:nvSpPr>
        <p:spPr bwMode="auto">
          <a:xfrm>
            <a:off x="3276600" y="2971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5" name="Oval 7"/>
          <p:cNvSpPr>
            <a:spLocks noChangeArrowheads="1"/>
          </p:cNvSpPr>
          <p:nvPr/>
        </p:nvSpPr>
        <p:spPr bwMode="auto">
          <a:xfrm>
            <a:off x="4114800" y="19812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6" name="Text Box 28"/>
          <p:cNvSpPr txBox="1">
            <a:spLocks noChangeArrowheads="1"/>
          </p:cNvSpPr>
          <p:nvPr/>
        </p:nvSpPr>
        <p:spPr bwMode="auto">
          <a:xfrm>
            <a:off x="2819400" y="2743200"/>
            <a:ext cx="369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А</a:t>
            </a:r>
          </a:p>
        </p:txBody>
      </p:sp>
      <p:sp>
        <p:nvSpPr>
          <p:cNvPr id="16397" name="Text Box 29"/>
          <p:cNvSpPr txBox="1">
            <a:spLocks noChangeArrowheads="1"/>
          </p:cNvSpPr>
          <p:nvPr/>
        </p:nvSpPr>
        <p:spPr bwMode="auto">
          <a:xfrm>
            <a:off x="3733800" y="1752600"/>
            <a:ext cx="344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В</a:t>
            </a:r>
          </a:p>
        </p:txBody>
      </p:sp>
      <p:sp>
        <p:nvSpPr>
          <p:cNvPr id="16398" name="Text Box 30"/>
          <p:cNvSpPr txBox="1">
            <a:spLocks noChangeArrowheads="1"/>
          </p:cNvSpPr>
          <p:nvPr/>
        </p:nvSpPr>
        <p:spPr bwMode="auto">
          <a:xfrm>
            <a:off x="4495800" y="4191000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С</a:t>
            </a:r>
          </a:p>
        </p:txBody>
      </p:sp>
      <p:sp>
        <p:nvSpPr>
          <p:cNvPr id="16400" name="Line 19"/>
          <p:cNvSpPr>
            <a:spLocks noChangeShapeType="1"/>
          </p:cNvSpPr>
          <p:nvPr/>
        </p:nvSpPr>
        <p:spPr bwMode="auto">
          <a:xfrm>
            <a:off x="1295400" y="350520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16" name="Text Box 32"/>
          <p:cNvSpPr txBox="1">
            <a:spLocks noChangeArrowheads="1"/>
          </p:cNvSpPr>
          <p:nvPr/>
        </p:nvSpPr>
        <p:spPr bwMode="auto">
          <a:xfrm>
            <a:off x="457200" y="4648200"/>
            <a:ext cx="5943600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mic Sans MS" pitchFamily="66" charset="0"/>
              </a:rPr>
              <a:t>Построить</a:t>
            </a:r>
            <a:r>
              <a:rPr lang="ru-RU" sz="2800">
                <a:latin typeface="Comic Sans MS" pitchFamily="66" charset="0"/>
              </a:rPr>
              <a:t>:</a:t>
            </a:r>
            <a:r>
              <a:rPr lang="ru-RU" sz="2800" b="1">
                <a:latin typeface="Comic Sans MS" pitchFamily="66" charset="0"/>
              </a:rPr>
              <a:t> </a:t>
            </a:r>
          </a:p>
          <a:p>
            <a:pPr>
              <a:buFontTx/>
              <a:buChar char="•"/>
            </a:pPr>
            <a:r>
              <a:rPr lang="ru-RU" sz="2400">
                <a:latin typeface="Comic Sans MS" pitchFamily="66" charset="0"/>
              </a:rPr>
              <a:t>  прямоугольник </a:t>
            </a:r>
            <a:r>
              <a:rPr lang="ru-RU" sz="2400">
                <a:solidFill>
                  <a:srgbClr val="CC0066"/>
                </a:solidFill>
                <a:latin typeface="Comic Sans MS" pitchFamily="66" charset="0"/>
              </a:rPr>
              <a:t>А</a:t>
            </a:r>
            <a:r>
              <a:rPr lang="ru-RU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  <a:r>
              <a:rPr lang="ru-RU" sz="2400">
                <a:solidFill>
                  <a:srgbClr val="CC0066"/>
                </a:solidFill>
                <a:latin typeface="Comic Sans MS" pitchFamily="66" charset="0"/>
              </a:rPr>
              <a:t>В</a:t>
            </a:r>
            <a:r>
              <a:rPr lang="ru-RU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  <a:r>
              <a:rPr lang="ru-RU" sz="2400">
                <a:solidFill>
                  <a:srgbClr val="CC0066"/>
                </a:solidFill>
                <a:latin typeface="Comic Sans MS" pitchFamily="66" charset="0"/>
              </a:rPr>
              <a:t>С</a:t>
            </a:r>
            <a:r>
              <a:rPr lang="ru-RU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  <a:r>
              <a:rPr lang="en-US" sz="2400">
                <a:solidFill>
                  <a:srgbClr val="CC0066"/>
                </a:solidFill>
                <a:latin typeface="Comic Sans MS" pitchFamily="66" charset="0"/>
              </a:rPr>
              <a:t>D</a:t>
            </a:r>
            <a:r>
              <a:rPr lang="ru-RU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  <a:r>
              <a:rPr lang="ru-RU" sz="2400">
                <a:solidFill>
                  <a:srgbClr val="CC0066"/>
                </a:solidFill>
                <a:latin typeface="Comic Sans MS" pitchFamily="66" charset="0"/>
              </a:rPr>
              <a:t>,</a:t>
            </a:r>
            <a:r>
              <a:rPr lang="ru-RU" sz="2400">
                <a:latin typeface="Comic Sans MS" pitchFamily="66" charset="0"/>
              </a:rPr>
              <a:t> симметричный прямоугольнику АВС</a:t>
            </a:r>
            <a:r>
              <a:rPr lang="en-US" sz="2400">
                <a:latin typeface="Comic Sans MS" pitchFamily="66" charset="0"/>
              </a:rPr>
              <a:t>D</a:t>
            </a:r>
            <a:r>
              <a:rPr lang="ru-RU" sz="2400">
                <a:latin typeface="Comic Sans MS" pitchFamily="66" charset="0"/>
              </a:rPr>
              <a:t> относительно прямой </a:t>
            </a:r>
            <a:r>
              <a:rPr lang="ru-RU" sz="2400" b="1">
                <a:solidFill>
                  <a:schemeClr val="accent2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6417" name="Text Box 33"/>
          <p:cNvSpPr txBox="1">
            <a:spLocks noChangeArrowheads="1"/>
          </p:cNvSpPr>
          <p:nvPr/>
        </p:nvSpPr>
        <p:spPr bwMode="auto">
          <a:xfrm>
            <a:off x="1371600" y="30480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6418" name="Text Box 34"/>
          <p:cNvSpPr txBox="1">
            <a:spLocks noChangeArrowheads="1"/>
          </p:cNvSpPr>
          <p:nvPr/>
        </p:nvSpPr>
        <p:spPr bwMode="auto">
          <a:xfrm>
            <a:off x="5562600" y="2971800"/>
            <a:ext cx="366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D</a:t>
            </a:r>
            <a:endParaRPr lang="ru-RU" sz="2000"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6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8" grpId="0" animBg="1"/>
      <p:bldP spid="16393" grpId="0" animBg="1"/>
      <p:bldP spid="16394" grpId="0" animBg="1"/>
      <p:bldP spid="16395" grpId="0" animBg="1"/>
      <p:bldP spid="16396" grpId="0"/>
      <p:bldP spid="16397" grpId="0"/>
      <p:bldP spid="16398" grpId="0"/>
      <p:bldP spid="16400" grpId="0" animBg="1"/>
      <p:bldP spid="16417" grpId="0"/>
      <p:bldP spid="164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1" name="Line 24"/>
          <p:cNvSpPr>
            <a:spLocks noChangeShapeType="1"/>
          </p:cNvSpPr>
          <p:nvPr/>
        </p:nvSpPr>
        <p:spPr bwMode="auto">
          <a:xfrm>
            <a:off x="5486400" y="1600200"/>
            <a:ext cx="0" cy="35052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30" name="Rectangle 50"/>
          <p:cNvSpPr>
            <a:spLocks noChangeArrowheads="1"/>
          </p:cNvSpPr>
          <p:nvPr/>
        </p:nvSpPr>
        <p:spPr bwMode="auto">
          <a:xfrm rot="-2522453">
            <a:off x="3505200" y="3200400"/>
            <a:ext cx="1811338" cy="1398588"/>
          </a:xfrm>
          <a:prstGeom prst="rect">
            <a:avLst/>
          </a:prstGeom>
          <a:noFill/>
          <a:ln w="57150">
            <a:solidFill>
              <a:srgbClr val="FF33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4" name="Rectangle 27"/>
          <p:cNvSpPr>
            <a:spLocks noChangeArrowheads="1"/>
          </p:cNvSpPr>
          <p:nvPr/>
        </p:nvSpPr>
        <p:spPr bwMode="auto">
          <a:xfrm>
            <a:off x="5486400" y="3352800"/>
            <a:ext cx="152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4" name="Rectangle 17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0" name="Rectangle 11"/>
          <p:cNvSpPr>
            <a:spLocks noChangeArrowheads="1"/>
          </p:cNvSpPr>
          <p:nvPr/>
        </p:nvSpPr>
        <p:spPr bwMode="auto">
          <a:xfrm rot="2467636">
            <a:off x="3505200" y="2438400"/>
            <a:ext cx="1752600" cy="129540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1295400" y="3505200"/>
            <a:ext cx="655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955925" y="2555875"/>
            <a:ext cx="369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А</a:t>
            </a: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3276600" y="1676400"/>
            <a:ext cx="0" cy="36576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2819400" y="3505200"/>
            <a:ext cx="495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О</a:t>
            </a:r>
            <a:r>
              <a:rPr lang="ru-RU" sz="1400" b="1">
                <a:latin typeface="Comic Sans MS" pitchFamily="66" charset="0"/>
              </a:rPr>
              <a:t>1</a:t>
            </a:r>
          </a:p>
        </p:txBody>
      </p:sp>
      <p:sp>
        <p:nvSpPr>
          <p:cNvPr id="17416" name="Rectangle 10"/>
          <p:cNvSpPr>
            <a:spLocks noChangeArrowheads="1"/>
          </p:cNvSpPr>
          <p:nvPr/>
        </p:nvSpPr>
        <p:spPr bwMode="auto">
          <a:xfrm>
            <a:off x="3276600" y="3352800"/>
            <a:ext cx="152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Oval 7"/>
          <p:cNvSpPr>
            <a:spLocks noChangeArrowheads="1"/>
          </p:cNvSpPr>
          <p:nvPr/>
        </p:nvSpPr>
        <p:spPr bwMode="auto">
          <a:xfrm>
            <a:off x="3200400" y="2971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8" name="Oval 8"/>
          <p:cNvSpPr>
            <a:spLocks noChangeArrowheads="1"/>
          </p:cNvSpPr>
          <p:nvPr/>
        </p:nvSpPr>
        <p:spPr bwMode="auto">
          <a:xfrm>
            <a:off x="3276600" y="34290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9" name="Oval 12"/>
          <p:cNvSpPr>
            <a:spLocks noChangeArrowheads="1"/>
          </p:cNvSpPr>
          <p:nvPr/>
        </p:nvSpPr>
        <p:spPr bwMode="auto">
          <a:xfrm>
            <a:off x="4114800" y="19812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0" name="Line 13"/>
          <p:cNvSpPr>
            <a:spLocks noChangeShapeType="1"/>
          </p:cNvSpPr>
          <p:nvPr/>
        </p:nvSpPr>
        <p:spPr bwMode="auto">
          <a:xfrm>
            <a:off x="4114800" y="1447800"/>
            <a:ext cx="0" cy="38100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1" name="Text Box 14"/>
          <p:cNvSpPr txBox="1">
            <a:spLocks noChangeArrowheads="1"/>
          </p:cNvSpPr>
          <p:nvPr/>
        </p:nvSpPr>
        <p:spPr bwMode="auto">
          <a:xfrm>
            <a:off x="3794125" y="1565275"/>
            <a:ext cx="344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В</a:t>
            </a:r>
          </a:p>
        </p:txBody>
      </p:sp>
      <p:sp>
        <p:nvSpPr>
          <p:cNvPr id="17422" name="Oval 15"/>
          <p:cNvSpPr>
            <a:spLocks noChangeArrowheads="1"/>
          </p:cNvSpPr>
          <p:nvPr/>
        </p:nvSpPr>
        <p:spPr bwMode="auto">
          <a:xfrm>
            <a:off x="4114800" y="34290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3" name="Text Box 16"/>
          <p:cNvSpPr txBox="1">
            <a:spLocks noChangeArrowheads="1"/>
          </p:cNvSpPr>
          <p:nvPr/>
        </p:nvSpPr>
        <p:spPr bwMode="auto">
          <a:xfrm>
            <a:off x="3657600" y="3505200"/>
            <a:ext cx="495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О</a:t>
            </a:r>
            <a:r>
              <a:rPr lang="ru-RU" sz="1400" b="1">
                <a:latin typeface="Comic Sans MS" pitchFamily="66" charset="0"/>
              </a:rPr>
              <a:t>2</a:t>
            </a:r>
          </a:p>
        </p:txBody>
      </p:sp>
      <p:sp>
        <p:nvSpPr>
          <p:cNvPr id="17425" name="Line 18"/>
          <p:cNvSpPr>
            <a:spLocks noChangeShapeType="1"/>
          </p:cNvSpPr>
          <p:nvPr/>
        </p:nvSpPr>
        <p:spPr bwMode="auto">
          <a:xfrm>
            <a:off x="4648200" y="1600200"/>
            <a:ext cx="0" cy="358140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26" name="Rectangle 19"/>
          <p:cNvSpPr>
            <a:spLocks noChangeArrowheads="1"/>
          </p:cNvSpPr>
          <p:nvPr/>
        </p:nvSpPr>
        <p:spPr bwMode="auto">
          <a:xfrm>
            <a:off x="4648200" y="3352800"/>
            <a:ext cx="152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7" name="Oval 20"/>
          <p:cNvSpPr>
            <a:spLocks noChangeArrowheads="1"/>
          </p:cNvSpPr>
          <p:nvPr/>
        </p:nvSpPr>
        <p:spPr bwMode="auto">
          <a:xfrm>
            <a:off x="4648200" y="34290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28" name="Text Box 21"/>
          <p:cNvSpPr txBox="1">
            <a:spLocks noChangeArrowheads="1"/>
          </p:cNvSpPr>
          <p:nvPr/>
        </p:nvSpPr>
        <p:spPr bwMode="auto">
          <a:xfrm>
            <a:off x="4191000" y="3505200"/>
            <a:ext cx="495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О</a:t>
            </a:r>
            <a:r>
              <a:rPr lang="ru-RU" sz="1400" b="1">
                <a:latin typeface="Comic Sans MS" pitchFamily="66" charset="0"/>
              </a:rPr>
              <a:t>3</a:t>
            </a:r>
          </a:p>
        </p:txBody>
      </p:sp>
      <p:sp>
        <p:nvSpPr>
          <p:cNvPr id="17429" name="Text Box 22"/>
          <p:cNvSpPr txBox="1">
            <a:spLocks noChangeArrowheads="1"/>
          </p:cNvSpPr>
          <p:nvPr/>
        </p:nvSpPr>
        <p:spPr bwMode="auto">
          <a:xfrm>
            <a:off x="4648200" y="3962400"/>
            <a:ext cx="336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С</a:t>
            </a:r>
          </a:p>
        </p:txBody>
      </p:sp>
      <p:sp>
        <p:nvSpPr>
          <p:cNvPr id="17430" name="Oval 23"/>
          <p:cNvSpPr>
            <a:spLocks noChangeArrowheads="1"/>
          </p:cNvSpPr>
          <p:nvPr/>
        </p:nvSpPr>
        <p:spPr bwMode="auto">
          <a:xfrm>
            <a:off x="4572000" y="4114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2" name="Oval 25"/>
          <p:cNvSpPr>
            <a:spLocks noChangeArrowheads="1"/>
          </p:cNvSpPr>
          <p:nvPr/>
        </p:nvSpPr>
        <p:spPr bwMode="auto">
          <a:xfrm>
            <a:off x="5486400" y="31242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3" name="Oval 26"/>
          <p:cNvSpPr>
            <a:spLocks noChangeArrowheads="1"/>
          </p:cNvSpPr>
          <p:nvPr/>
        </p:nvSpPr>
        <p:spPr bwMode="auto">
          <a:xfrm>
            <a:off x="5486400" y="34290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5" name="Text Box 28"/>
          <p:cNvSpPr txBox="1">
            <a:spLocks noChangeArrowheads="1"/>
          </p:cNvSpPr>
          <p:nvPr/>
        </p:nvSpPr>
        <p:spPr bwMode="auto">
          <a:xfrm>
            <a:off x="5486400" y="2895600"/>
            <a:ext cx="366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D</a:t>
            </a:r>
            <a:endParaRPr lang="ru-RU" sz="2000">
              <a:latin typeface="Comic Sans MS" pitchFamily="66" charset="0"/>
            </a:endParaRPr>
          </a:p>
        </p:txBody>
      </p:sp>
      <p:sp>
        <p:nvSpPr>
          <p:cNvPr id="17436" name="Oval 30"/>
          <p:cNvSpPr>
            <a:spLocks noChangeArrowheads="1"/>
          </p:cNvSpPr>
          <p:nvPr/>
        </p:nvSpPr>
        <p:spPr bwMode="auto">
          <a:xfrm>
            <a:off x="3200400" y="39624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37" name="Text Box 31"/>
          <p:cNvSpPr txBox="1">
            <a:spLocks noChangeArrowheads="1"/>
          </p:cNvSpPr>
          <p:nvPr/>
        </p:nvSpPr>
        <p:spPr bwMode="auto">
          <a:xfrm>
            <a:off x="2743200" y="3962400"/>
            <a:ext cx="4778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CC0066"/>
                </a:solidFill>
                <a:latin typeface="Comic Sans MS" pitchFamily="66" charset="0"/>
              </a:rPr>
              <a:t>А</a:t>
            </a:r>
            <a:r>
              <a:rPr lang="ru-RU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7439" name="Text Box 35"/>
          <p:cNvSpPr txBox="1">
            <a:spLocks noChangeArrowheads="1"/>
          </p:cNvSpPr>
          <p:nvPr/>
        </p:nvSpPr>
        <p:spPr bwMode="auto">
          <a:xfrm>
            <a:off x="3657600" y="4953000"/>
            <a:ext cx="452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CC0066"/>
                </a:solidFill>
                <a:latin typeface="Comic Sans MS" pitchFamily="66" charset="0"/>
              </a:rPr>
              <a:t>В</a:t>
            </a:r>
            <a:r>
              <a:rPr lang="ru-RU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7440" name="Oval 36"/>
          <p:cNvSpPr>
            <a:spLocks noChangeArrowheads="1"/>
          </p:cNvSpPr>
          <p:nvPr/>
        </p:nvSpPr>
        <p:spPr bwMode="auto">
          <a:xfrm>
            <a:off x="4114800" y="50292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1" name="Oval 37"/>
          <p:cNvSpPr>
            <a:spLocks noChangeArrowheads="1"/>
          </p:cNvSpPr>
          <p:nvPr/>
        </p:nvSpPr>
        <p:spPr bwMode="auto">
          <a:xfrm>
            <a:off x="4572000" y="27432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2" name="Oval 38"/>
          <p:cNvSpPr>
            <a:spLocks noChangeArrowheads="1"/>
          </p:cNvSpPr>
          <p:nvPr/>
        </p:nvSpPr>
        <p:spPr bwMode="auto">
          <a:xfrm>
            <a:off x="5486400" y="38100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43" name="Text Box 40"/>
          <p:cNvSpPr txBox="1">
            <a:spLocks noChangeArrowheads="1"/>
          </p:cNvSpPr>
          <p:nvPr/>
        </p:nvSpPr>
        <p:spPr bwMode="auto">
          <a:xfrm>
            <a:off x="4267200" y="2438400"/>
            <a:ext cx="44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CC0066"/>
                </a:solidFill>
                <a:latin typeface="Comic Sans MS" pitchFamily="66" charset="0"/>
              </a:rPr>
              <a:t>С</a:t>
            </a:r>
            <a:r>
              <a:rPr lang="ru-RU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7444" name="Text Box 41"/>
          <p:cNvSpPr txBox="1">
            <a:spLocks noChangeArrowheads="1"/>
          </p:cNvSpPr>
          <p:nvPr/>
        </p:nvSpPr>
        <p:spPr bwMode="auto">
          <a:xfrm>
            <a:off x="5562600" y="3810000"/>
            <a:ext cx="474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66"/>
                </a:solidFill>
                <a:latin typeface="Comic Sans MS" pitchFamily="66" charset="0"/>
              </a:rPr>
              <a:t>D</a:t>
            </a:r>
            <a:r>
              <a:rPr lang="en-US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  <a:endParaRPr lang="ru-RU" sz="1400" b="1">
              <a:solidFill>
                <a:srgbClr val="CC0066"/>
              </a:solidFill>
              <a:latin typeface="Comic Sans MS" pitchFamily="66" charset="0"/>
            </a:endParaRPr>
          </a:p>
        </p:txBody>
      </p:sp>
      <p:sp>
        <p:nvSpPr>
          <p:cNvPr id="17445" name="Line 42"/>
          <p:cNvSpPr>
            <a:spLocks noChangeShapeType="1"/>
          </p:cNvSpPr>
          <p:nvPr/>
        </p:nvSpPr>
        <p:spPr bwMode="auto">
          <a:xfrm>
            <a:off x="3200400" y="3200400"/>
            <a:ext cx="1524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6" name="Line 43"/>
          <p:cNvSpPr>
            <a:spLocks noChangeShapeType="1"/>
          </p:cNvSpPr>
          <p:nvPr/>
        </p:nvSpPr>
        <p:spPr bwMode="auto">
          <a:xfrm>
            <a:off x="3200400" y="3657600"/>
            <a:ext cx="1524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7" name="Line 44"/>
          <p:cNvSpPr>
            <a:spLocks noChangeShapeType="1"/>
          </p:cNvSpPr>
          <p:nvPr/>
        </p:nvSpPr>
        <p:spPr bwMode="auto">
          <a:xfrm>
            <a:off x="4038600" y="2743200"/>
            <a:ext cx="1524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8" name="Line 45"/>
          <p:cNvSpPr>
            <a:spLocks noChangeShapeType="1"/>
          </p:cNvSpPr>
          <p:nvPr/>
        </p:nvSpPr>
        <p:spPr bwMode="auto">
          <a:xfrm>
            <a:off x="4038600" y="4191000"/>
            <a:ext cx="1524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49" name="Line 46"/>
          <p:cNvSpPr>
            <a:spLocks noChangeShapeType="1"/>
          </p:cNvSpPr>
          <p:nvPr/>
        </p:nvSpPr>
        <p:spPr bwMode="auto">
          <a:xfrm>
            <a:off x="4572000" y="3200400"/>
            <a:ext cx="1524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50" name="Line 47"/>
          <p:cNvSpPr>
            <a:spLocks noChangeShapeType="1"/>
          </p:cNvSpPr>
          <p:nvPr/>
        </p:nvSpPr>
        <p:spPr bwMode="auto">
          <a:xfrm>
            <a:off x="4572000" y="3733800"/>
            <a:ext cx="1524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52" name="Line 48"/>
          <p:cNvSpPr>
            <a:spLocks noChangeShapeType="1"/>
          </p:cNvSpPr>
          <p:nvPr/>
        </p:nvSpPr>
        <p:spPr bwMode="auto">
          <a:xfrm>
            <a:off x="5410200" y="3276600"/>
            <a:ext cx="1524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53" name="Line 49"/>
          <p:cNvSpPr>
            <a:spLocks noChangeShapeType="1"/>
          </p:cNvSpPr>
          <p:nvPr/>
        </p:nvSpPr>
        <p:spPr bwMode="auto">
          <a:xfrm>
            <a:off x="5410200" y="3581400"/>
            <a:ext cx="1524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  <a:latin typeface="Comic Sans MS" pitchFamily="66" charset="0"/>
              </a:rPr>
              <a:t>Проверьте себя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2362200" y="1143000"/>
            <a:ext cx="4495800" cy="0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57" name="Text Box 49"/>
          <p:cNvSpPr txBox="1">
            <a:spLocks noChangeArrowheads="1"/>
          </p:cNvSpPr>
          <p:nvPr/>
        </p:nvSpPr>
        <p:spPr bwMode="auto">
          <a:xfrm>
            <a:off x="1371600" y="3048000"/>
            <a:ext cx="354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7459" name="Text Box 9"/>
          <p:cNvSpPr txBox="1">
            <a:spLocks noChangeArrowheads="1"/>
          </p:cNvSpPr>
          <p:nvPr/>
        </p:nvSpPr>
        <p:spPr bwMode="auto">
          <a:xfrm>
            <a:off x="4953000" y="3505200"/>
            <a:ext cx="495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О</a:t>
            </a:r>
            <a:r>
              <a:rPr lang="ru-RU" sz="1400" b="1">
                <a:latin typeface="Comic Sans MS" pitchFamily="66" charset="0"/>
              </a:rPr>
              <a:t>4</a:t>
            </a:r>
          </a:p>
        </p:txBody>
      </p:sp>
      <p:sp>
        <p:nvSpPr>
          <p:cNvPr id="17460" name="Text Box 52"/>
          <p:cNvSpPr txBox="1">
            <a:spLocks noChangeArrowheads="1"/>
          </p:cNvSpPr>
          <p:nvPr/>
        </p:nvSpPr>
        <p:spPr bwMode="auto">
          <a:xfrm>
            <a:off x="228600" y="1219200"/>
            <a:ext cx="28194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1.</a:t>
            </a:r>
            <a:r>
              <a:rPr lang="ru-RU" sz="2000" dirty="0">
                <a:latin typeface="Comic Sans MS" pitchFamily="66" charset="0"/>
              </a:rPr>
              <a:t> Построим точки А</a:t>
            </a:r>
            <a:r>
              <a:rPr lang="ru-RU" sz="1200" b="1" dirty="0">
                <a:latin typeface="Comic Sans MS" pitchFamily="66" charset="0"/>
              </a:rPr>
              <a:t>1</a:t>
            </a:r>
            <a:r>
              <a:rPr lang="ru-RU" sz="2000" dirty="0">
                <a:latin typeface="Comic Sans MS" pitchFamily="66" charset="0"/>
              </a:rPr>
              <a:t>, В</a:t>
            </a:r>
            <a:r>
              <a:rPr lang="ru-RU" sz="1200" b="1" dirty="0">
                <a:latin typeface="Comic Sans MS" pitchFamily="66" charset="0"/>
              </a:rPr>
              <a:t>1</a:t>
            </a:r>
            <a:r>
              <a:rPr lang="ru-RU" sz="2000" dirty="0">
                <a:latin typeface="Comic Sans MS" pitchFamily="66" charset="0"/>
              </a:rPr>
              <a:t>, С</a:t>
            </a:r>
            <a:r>
              <a:rPr lang="ru-RU" sz="1200" b="1" dirty="0">
                <a:latin typeface="Comic Sans MS" pitchFamily="66" charset="0"/>
              </a:rPr>
              <a:t>1</a:t>
            </a:r>
            <a:r>
              <a:rPr lang="ru-RU" sz="2000" dirty="0">
                <a:latin typeface="Comic Sans MS" pitchFamily="66" charset="0"/>
              </a:rPr>
              <a:t>, </a:t>
            </a:r>
            <a:r>
              <a:rPr lang="en-US" sz="2000" dirty="0">
                <a:latin typeface="Comic Sans MS" pitchFamily="66" charset="0"/>
              </a:rPr>
              <a:t>D</a:t>
            </a:r>
            <a:r>
              <a:rPr lang="ru-RU" sz="1200" b="1" dirty="0">
                <a:latin typeface="Comic Sans MS" pitchFamily="66" charset="0"/>
              </a:rPr>
              <a:t>1</a:t>
            </a:r>
            <a:r>
              <a:rPr lang="ru-RU" sz="2000" dirty="0">
                <a:latin typeface="Comic Sans MS" pitchFamily="66" charset="0"/>
              </a:rPr>
              <a:t>, симметричные точкам А, В, С, </a:t>
            </a:r>
            <a:r>
              <a:rPr lang="en-US" sz="2000" dirty="0">
                <a:latin typeface="Comic Sans MS" pitchFamily="66" charset="0"/>
              </a:rPr>
              <a:t>D</a:t>
            </a:r>
            <a:r>
              <a:rPr lang="ru-RU" sz="2000" dirty="0">
                <a:latin typeface="Comic Sans MS" pitchFamily="66" charset="0"/>
              </a:rPr>
              <a:t> относительно прямой а</a:t>
            </a:r>
          </a:p>
        </p:txBody>
      </p:sp>
      <p:sp>
        <p:nvSpPr>
          <p:cNvPr id="17462" name="Text Box 54"/>
          <p:cNvSpPr txBox="1">
            <a:spLocks noChangeArrowheads="1"/>
          </p:cNvSpPr>
          <p:nvPr/>
        </p:nvSpPr>
        <p:spPr bwMode="auto">
          <a:xfrm>
            <a:off x="6019800" y="1524000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Comic Sans MS" pitchFamily="66" charset="0"/>
              </a:rPr>
              <a:t>2.</a:t>
            </a:r>
            <a:r>
              <a:rPr lang="ru-RU" sz="2000" dirty="0">
                <a:latin typeface="Comic Sans MS" pitchFamily="66" charset="0"/>
              </a:rPr>
              <a:t> Соединяем точки </a:t>
            </a:r>
            <a:r>
              <a:rPr lang="ru-RU" sz="2000" dirty="0" smtClean="0">
                <a:latin typeface="Comic Sans MS" pitchFamily="66" charset="0"/>
              </a:rPr>
              <a:t>А</a:t>
            </a:r>
            <a:r>
              <a:rPr lang="ru-RU" sz="1400" b="1" dirty="0" smtClean="0">
                <a:latin typeface="Comic Sans MS" pitchFamily="66" charset="0"/>
              </a:rPr>
              <a:t>1, </a:t>
            </a:r>
            <a:r>
              <a:rPr lang="ru-RU" sz="2000" dirty="0" smtClean="0">
                <a:latin typeface="Comic Sans MS" pitchFamily="66" charset="0"/>
              </a:rPr>
              <a:t>В</a:t>
            </a:r>
            <a:r>
              <a:rPr lang="ru-RU" sz="1400" b="1" dirty="0" smtClean="0">
                <a:latin typeface="Comic Sans MS" pitchFamily="66" charset="0"/>
              </a:rPr>
              <a:t>1, </a:t>
            </a:r>
            <a:r>
              <a:rPr lang="ru-RU" sz="2000" dirty="0" smtClean="0">
                <a:latin typeface="Comic Sans MS" pitchFamily="66" charset="0"/>
              </a:rPr>
              <a:t>С</a:t>
            </a:r>
            <a:r>
              <a:rPr lang="ru-RU" sz="1400" b="1" dirty="0" smtClean="0">
                <a:latin typeface="Comic Sans MS" pitchFamily="66" charset="0"/>
              </a:rPr>
              <a:t>1, </a:t>
            </a:r>
            <a:r>
              <a:rPr lang="en-US" sz="2000" dirty="0" smtClean="0">
                <a:latin typeface="Comic Sans MS" pitchFamily="66" charset="0"/>
              </a:rPr>
              <a:t>D</a:t>
            </a:r>
            <a:r>
              <a:rPr lang="en-US" sz="1400" b="1" dirty="0" smtClean="0">
                <a:latin typeface="Comic Sans MS" pitchFamily="66" charset="0"/>
              </a:rPr>
              <a:t>1</a:t>
            </a:r>
            <a:endParaRPr lang="ru-RU" sz="1400" b="1" dirty="0">
              <a:latin typeface="Comic Sans MS" pitchFamily="66" charset="0"/>
            </a:endParaRPr>
          </a:p>
        </p:txBody>
      </p:sp>
      <p:sp>
        <p:nvSpPr>
          <p:cNvPr id="17463" name="Text Box 55"/>
          <p:cNvSpPr txBox="1">
            <a:spLocks noChangeArrowheads="1"/>
          </p:cNvSpPr>
          <p:nvPr/>
        </p:nvSpPr>
        <p:spPr bwMode="auto">
          <a:xfrm>
            <a:off x="533400" y="5562600"/>
            <a:ext cx="861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u="sng">
                <a:solidFill>
                  <a:srgbClr val="FF0000"/>
                </a:solidFill>
                <a:latin typeface="Comic Sans MS" pitchFamily="66" charset="0"/>
              </a:rPr>
              <a:t>Вывод:</a:t>
            </a:r>
            <a:r>
              <a:rPr lang="ru-RU" sz="2400">
                <a:latin typeface="Comic Sans MS" pitchFamily="66" charset="0"/>
              </a:rPr>
              <a:t> </a:t>
            </a:r>
            <a:r>
              <a:rPr lang="ru-RU" sz="2400">
                <a:solidFill>
                  <a:srgbClr val="0066FF"/>
                </a:solidFill>
                <a:latin typeface="Comic Sans MS" pitchFamily="66" charset="0"/>
              </a:rPr>
              <a:t>мы построили прямоугольник </a:t>
            </a:r>
            <a:r>
              <a:rPr lang="ru-RU" sz="2400">
                <a:solidFill>
                  <a:srgbClr val="CC0066"/>
                </a:solidFill>
                <a:latin typeface="Comic Sans MS" pitchFamily="66" charset="0"/>
              </a:rPr>
              <a:t>А</a:t>
            </a:r>
            <a:r>
              <a:rPr lang="ru-RU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  <a:r>
              <a:rPr lang="ru-RU" sz="2400">
                <a:solidFill>
                  <a:srgbClr val="CC0066"/>
                </a:solidFill>
                <a:latin typeface="Comic Sans MS" pitchFamily="66" charset="0"/>
              </a:rPr>
              <a:t>В</a:t>
            </a:r>
            <a:r>
              <a:rPr lang="ru-RU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  <a:r>
              <a:rPr lang="ru-RU" sz="2400">
                <a:solidFill>
                  <a:srgbClr val="CC0066"/>
                </a:solidFill>
                <a:latin typeface="Comic Sans MS" pitchFamily="66" charset="0"/>
              </a:rPr>
              <a:t>С</a:t>
            </a:r>
            <a:r>
              <a:rPr lang="ru-RU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  <a:r>
              <a:rPr lang="en-US" sz="2400">
                <a:solidFill>
                  <a:srgbClr val="CC0066"/>
                </a:solidFill>
                <a:latin typeface="Comic Sans MS" pitchFamily="66" charset="0"/>
              </a:rPr>
              <a:t>D</a:t>
            </a:r>
            <a:r>
              <a:rPr lang="ru-RU" sz="1400" b="1">
                <a:solidFill>
                  <a:srgbClr val="CC0066"/>
                </a:solidFill>
                <a:latin typeface="Comic Sans MS" pitchFamily="66" charset="0"/>
              </a:rPr>
              <a:t>1</a:t>
            </a:r>
            <a:r>
              <a:rPr lang="ru-RU" sz="2400">
                <a:solidFill>
                  <a:srgbClr val="CC0066"/>
                </a:solidFill>
                <a:latin typeface="Comic Sans MS" pitchFamily="66" charset="0"/>
              </a:rPr>
              <a:t>,</a:t>
            </a:r>
            <a:r>
              <a:rPr lang="ru-RU" sz="2400">
                <a:solidFill>
                  <a:srgbClr val="0066FF"/>
                </a:solidFill>
                <a:latin typeface="Comic Sans MS" pitchFamily="66" charset="0"/>
              </a:rPr>
              <a:t> симметричный прямоугольнику АВС</a:t>
            </a:r>
            <a:r>
              <a:rPr lang="en-US" sz="2400">
                <a:solidFill>
                  <a:srgbClr val="0066FF"/>
                </a:solidFill>
                <a:latin typeface="Comic Sans MS" pitchFamily="66" charset="0"/>
              </a:rPr>
              <a:t>D</a:t>
            </a:r>
            <a:r>
              <a:rPr lang="ru-RU" sz="2400">
                <a:solidFill>
                  <a:srgbClr val="0066FF"/>
                </a:solidFill>
                <a:latin typeface="Comic Sans MS" pitchFamily="66" charset="0"/>
              </a:rPr>
              <a:t> относительно прямой </a:t>
            </a:r>
            <a:r>
              <a:rPr lang="ru-RU" sz="2400" b="1">
                <a:solidFill>
                  <a:srgbClr val="3333CC"/>
                </a:solidFill>
                <a:latin typeface="Comic Sans MS" pitchFamily="66" charset="0"/>
              </a:rPr>
              <a:t>а</a:t>
            </a:r>
          </a:p>
          <a:p>
            <a:pPr algn="ctr"/>
            <a:endParaRPr lang="ru-RU" sz="2400">
              <a:solidFill>
                <a:srgbClr val="3333CC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8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4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6" dur="50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9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5" dur="500"/>
                                        <p:tgtEl>
                                          <p:spTgt spid="17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0"/>
                            </p:stCondLst>
                            <p:childTnLst>
                              <p:par>
                                <p:cTn id="10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6050"/>
                            </p:stCondLst>
                            <p:childTnLst>
                              <p:par>
                                <p:cTn id="13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6550"/>
                            </p:stCondLst>
                            <p:childTnLst>
                              <p:par>
                                <p:cTn id="14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7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7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7050"/>
                            </p:stCondLst>
                            <p:childTnLst>
                              <p:par>
                                <p:cTn id="16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7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7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7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7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7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7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7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17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7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7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7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7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7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7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7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7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2" dur="500"/>
                                        <p:tgtEl>
                                          <p:spTgt spid="17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500"/>
                            </p:stCondLst>
                            <p:childTnLst>
                              <p:par>
                                <p:cTn id="22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6" dur="2000"/>
                                        <p:tgtEl>
                                          <p:spTgt spid="20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17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3" dur="1000"/>
                                        <p:tgtEl>
                                          <p:spTgt spid="17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1" grpId="0" animBg="1"/>
      <p:bldP spid="20530" grpId="0" animBg="1"/>
      <p:bldP spid="17434" grpId="0" animBg="1"/>
      <p:bldP spid="17424" grpId="0" animBg="1"/>
      <p:bldP spid="17410" grpId="0" animBg="1"/>
      <p:bldP spid="17412" grpId="0" animBg="1"/>
      <p:bldP spid="17413" grpId="0"/>
      <p:bldP spid="17414" grpId="0" animBg="1"/>
      <p:bldP spid="17415" grpId="0"/>
      <p:bldP spid="17416" grpId="0" animBg="1"/>
      <p:bldP spid="17417" grpId="0" animBg="1"/>
      <p:bldP spid="17418" grpId="0" animBg="1"/>
      <p:bldP spid="17419" grpId="0" animBg="1"/>
      <p:bldP spid="17420" grpId="0" animBg="1"/>
      <p:bldP spid="17421" grpId="0"/>
      <p:bldP spid="17422" grpId="0" animBg="1"/>
      <p:bldP spid="17423" grpId="0"/>
      <p:bldP spid="17425" grpId="0" animBg="1"/>
      <p:bldP spid="17426" grpId="0" animBg="1"/>
      <p:bldP spid="17427" grpId="0" animBg="1"/>
      <p:bldP spid="17428" grpId="0"/>
      <p:bldP spid="17429" grpId="0"/>
      <p:bldP spid="17430" grpId="0" animBg="1"/>
      <p:bldP spid="17432" grpId="0" animBg="1"/>
      <p:bldP spid="17433" grpId="0" animBg="1"/>
      <p:bldP spid="17435" grpId="0"/>
      <p:bldP spid="17436" grpId="0" animBg="1"/>
      <p:bldP spid="17437" grpId="0"/>
      <p:bldP spid="17439" grpId="0"/>
      <p:bldP spid="17440" grpId="0" animBg="1"/>
      <p:bldP spid="17441" grpId="0" animBg="1"/>
      <p:bldP spid="17442" grpId="0" animBg="1"/>
      <p:bldP spid="17443" grpId="0"/>
      <p:bldP spid="17444" grpId="0"/>
      <p:bldP spid="17445" grpId="0" animBg="1"/>
      <p:bldP spid="17446" grpId="0" animBg="1"/>
      <p:bldP spid="17447" grpId="0" animBg="1"/>
      <p:bldP spid="17448" grpId="0" animBg="1"/>
      <p:bldP spid="17449" grpId="0" animBg="1"/>
      <p:bldP spid="17450" grpId="0" animBg="1"/>
      <p:bldP spid="17452" grpId="0" animBg="1"/>
      <p:bldP spid="17453" grpId="0" animBg="1"/>
      <p:bldP spid="17457" grpId="0"/>
      <p:bldP spid="17459" grpId="0"/>
      <p:bldP spid="17460" grpId="0"/>
      <p:bldP spid="17462" grpId="0"/>
      <p:bldP spid="174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0"/>
            <a:ext cx="56388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Comic Sans MS" pitchFamily="66" charset="0"/>
              </a:rPr>
              <a:t>Симметрия фигур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524000"/>
            <a:ext cx="8229600" cy="4221163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Comic Sans MS" pitchFamily="66" charset="0"/>
              </a:rPr>
              <a:t>Фигура называется </a:t>
            </a:r>
            <a:r>
              <a:rPr lang="ru-RU" b="1" dirty="0" smtClean="0">
                <a:latin typeface="Comic Sans MS" pitchFamily="66" charset="0"/>
              </a:rPr>
              <a:t>симметричной</a:t>
            </a:r>
            <a:r>
              <a:rPr lang="ru-RU" b="1" i="1" dirty="0" smtClean="0">
                <a:latin typeface="Comic Sans MS" pitchFamily="66" charset="0"/>
              </a:rPr>
              <a:t> </a:t>
            </a:r>
            <a:r>
              <a:rPr lang="ru-RU" b="1" dirty="0" smtClean="0">
                <a:latin typeface="Comic Sans MS" pitchFamily="66" charset="0"/>
              </a:rPr>
              <a:t>относительно</a:t>
            </a:r>
            <a:r>
              <a:rPr lang="ru-RU" b="1" i="1" dirty="0" smtClean="0">
                <a:latin typeface="Comic Sans MS" pitchFamily="66" charset="0"/>
              </a:rPr>
              <a:t> </a:t>
            </a:r>
            <a:r>
              <a:rPr lang="ru-RU" b="1" dirty="0" smtClean="0">
                <a:latin typeface="Comic Sans MS" pitchFamily="66" charset="0"/>
              </a:rPr>
              <a:t>прямой</a:t>
            </a:r>
            <a:r>
              <a:rPr lang="ru-RU" dirty="0" smtClean="0">
                <a:latin typeface="Comic Sans MS" pitchFamily="66" charset="0"/>
              </a:rPr>
              <a:t> </a:t>
            </a:r>
            <a:r>
              <a:rPr lang="ru-RU" dirty="0" err="1" smtClean="0">
                <a:latin typeface="Comic Sans MS" pitchFamily="66" charset="0"/>
              </a:rPr>
              <a:t>a</a:t>
            </a:r>
            <a:r>
              <a:rPr lang="ru-RU" dirty="0" smtClean="0">
                <a:latin typeface="Comic Sans MS" pitchFamily="66" charset="0"/>
              </a:rPr>
              <a:t>, если фигура симметрична сама себе 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28600" y="3048000"/>
            <a:ext cx="45720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>
                <a:solidFill>
                  <a:schemeClr val="tx2"/>
                </a:solidFill>
                <a:latin typeface="Comic Sans MS" pitchFamily="66" charset="0"/>
              </a:rPr>
              <a:t>Замечание.</a:t>
            </a:r>
            <a:r>
              <a:rPr lang="ru-RU" sz="2800">
                <a:solidFill>
                  <a:schemeClr val="tx2"/>
                </a:solidFill>
                <a:latin typeface="Comic Sans MS" pitchFamily="66" charset="0"/>
              </a:rPr>
              <a:t> Поскольку симметричность точек относительно прямой взаимна, то фигуры и  называются симметричными относительно прямой </a:t>
            </a:r>
            <a:r>
              <a:rPr lang="ru-RU" sz="2800" i="1">
                <a:solidFill>
                  <a:schemeClr val="tx2"/>
                </a:solidFill>
                <a:latin typeface="Comic Sans MS" pitchFamily="66" charset="0"/>
              </a:rPr>
              <a:t>a</a:t>
            </a:r>
            <a:r>
              <a:rPr lang="ru-RU" sz="2800">
                <a:solidFill>
                  <a:schemeClr val="tx2"/>
                </a:solidFill>
                <a:latin typeface="Comic Sans MS" pitchFamily="66" charset="0"/>
              </a:rPr>
              <a:t>. </a:t>
            </a:r>
          </a:p>
        </p:txBody>
      </p:sp>
      <p:pic>
        <p:nvPicPr>
          <p:cNvPr id="7" name="Рисунок 6" descr="Рисунок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3352800"/>
            <a:ext cx="3505200" cy="265911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0"/>
            <a:ext cx="8153400" cy="21637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Приведите примеры геометрических фигур, обладающих </a:t>
            </a:r>
            <a:r>
              <a:rPr lang="ru-RU" sz="4800" u="sng" dirty="0" smtClean="0">
                <a:solidFill>
                  <a:srgbClr val="993366"/>
                </a:solidFill>
                <a:latin typeface="Comic Sans MS" pitchFamily="66" charset="0"/>
              </a:rPr>
              <a:t>одной</a:t>
            </a:r>
            <a:r>
              <a:rPr lang="ru-RU" dirty="0" smtClean="0">
                <a:latin typeface="Comic Sans MS" pitchFamily="66" charset="0"/>
              </a:rPr>
              <a:t> осью симметрии</a:t>
            </a:r>
          </a:p>
        </p:txBody>
      </p:sp>
      <p:pic>
        <p:nvPicPr>
          <p:cNvPr id="6" name="Рисунок 5" descr="Рисунок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422640"/>
            <a:ext cx="762000" cy="977660"/>
          </a:xfrm>
          <a:prstGeom prst="rect">
            <a:avLst/>
          </a:prstGeom>
        </p:spPr>
      </p:pic>
      <p:pic>
        <p:nvPicPr>
          <p:cNvPr id="9" name="Picture 23" descr="cif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81000"/>
            <a:ext cx="1158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3" descr="cif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15200" y="304800"/>
            <a:ext cx="1158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9" name="Line 27"/>
          <p:cNvSpPr>
            <a:spLocks noChangeShapeType="1"/>
          </p:cNvSpPr>
          <p:nvPr/>
        </p:nvSpPr>
        <p:spPr bwMode="auto">
          <a:xfrm flipV="1">
            <a:off x="762000" y="4038600"/>
            <a:ext cx="2895600" cy="1219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3048000" y="304800"/>
            <a:ext cx="1600200" cy="2209800"/>
          </a:xfrm>
          <a:prstGeom prst="triangle">
            <a:avLst>
              <a:gd name="adj" fmla="val 52481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3886200" y="304800"/>
            <a:ext cx="0" cy="22098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6" name="Line 24"/>
          <p:cNvSpPr>
            <a:spLocks noChangeShapeType="1"/>
          </p:cNvSpPr>
          <p:nvPr/>
        </p:nvSpPr>
        <p:spPr bwMode="auto">
          <a:xfrm flipV="1">
            <a:off x="685800" y="4038600"/>
            <a:ext cx="1828800" cy="1219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7" name="Line 25"/>
          <p:cNvSpPr>
            <a:spLocks noChangeShapeType="1"/>
          </p:cNvSpPr>
          <p:nvPr/>
        </p:nvSpPr>
        <p:spPr bwMode="auto">
          <a:xfrm flipV="1">
            <a:off x="685800" y="4876800"/>
            <a:ext cx="228600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8" name="Text Box 26"/>
          <p:cNvSpPr txBox="1">
            <a:spLocks noChangeArrowheads="1"/>
          </p:cNvSpPr>
          <p:nvPr/>
        </p:nvSpPr>
        <p:spPr bwMode="auto">
          <a:xfrm rot="-2040877">
            <a:off x="838200" y="4267200"/>
            <a:ext cx="925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chemeClr val="accent2"/>
                </a:solidFill>
                <a:latin typeface="Comic Sans MS" pitchFamily="66" charset="0"/>
              </a:rPr>
              <a:t>угол</a:t>
            </a:r>
          </a:p>
        </p:txBody>
      </p:sp>
      <p:sp>
        <p:nvSpPr>
          <p:cNvPr id="23589" name="Line 37"/>
          <p:cNvSpPr>
            <a:spLocks noChangeShapeType="1"/>
          </p:cNvSpPr>
          <p:nvPr/>
        </p:nvSpPr>
        <p:spPr bwMode="auto">
          <a:xfrm flipV="1">
            <a:off x="4191000" y="1447800"/>
            <a:ext cx="1524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0" name="Line 38"/>
          <p:cNvSpPr>
            <a:spLocks noChangeShapeType="1"/>
          </p:cNvSpPr>
          <p:nvPr/>
        </p:nvSpPr>
        <p:spPr bwMode="auto">
          <a:xfrm flipH="1" flipV="1">
            <a:off x="3352800" y="1447800"/>
            <a:ext cx="1524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1" name="Text Box 39"/>
          <p:cNvSpPr txBox="1">
            <a:spLocks noChangeArrowheads="1"/>
          </p:cNvSpPr>
          <p:nvPr/>
        </p:nvSpPr>
        <p:spPr bwMode="auto">
          <a:xfrm>
            <a:off x="2667000" y="2667000"/>
            <a:ext cx="2301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chemeClr val="accent2"/>
                </a:solidFill>
                <a:latin typeface="Comic Sans MS" pitchFamily="66" charset="0"/>
              </a:rPr>
              <a:t>равнобедренный </a:t>
            </a:r>
          </a:p>
          <a:p>
            <a:pPr algn="ctr"/>
            <a:r>
              <a:rPr lang="ru-RU" sz="2000">
                <a:solidFill>
                  <a:schemeClr val="accent2"/>
                </a:solidFill>
                <a:latin typeface="Comic Sans MS" pitchFamily="66" charset="0"/>
              </a:rPr>
              <a:t>треугольник</a:t>
            </a:r>
          </a:p>
        </p:txBody>
      </p:sp>
      <p:cxnSp>
        <p:nvCxnSpPr>
          <p:cNvPr id="23600" name="AutoShape 48"/>
          <p:cNvCxnSpPr>
            <a:cxnSpLocks noChangeShapeType="1"/>
            <a:stCxn id="23598" idx="0"/>
            <a:endCxn id="23599" idx="2"/>
          </p:cNvCxnSpPr>
          <p:nvPr/>
        </p:nvCxnSpPr>
        <p:spPr bwMode="auto">
          <a:xfrm>
            <a:off x="6362700" y="2590800"/>
            <a:ext cx="2171700" cy="8763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</p:cxnSp>
      <p:sp>
        <p:nvSpPr>
          <p:cNvPr id="23601" name="Text Box 49"/>
          <p:cNvSpPr txBox="1">
            <a:spLocks noChangeArrowheads="1"/>
          </p:cNvSpPr>
          <p:nvPr/>
        </p:nvSpPr>
        <p:spPr bwMode="auto">
          <a:xfrm rot="1374010">
            <a:off x="7543800" y="2819400"/>
            <a:ext cx="111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chemeClr val="accent2"/>
                </a:solidFill>
                <a:latin typeface="Comic Sans MS" pitchFamily="66" charset="0"/>
              </a:rPr>
              <a:t>отрезок</a:t>
            </a:r>
          </a:p>
        </p:txBody>
      </p:sp>
      <p:sp>
        <p:nvSpPr>
          <p:cNvPr id="23604" name="Text Box 52"/>
          <p:cNvSpPr txBox="1">
            <a:spLocks noChangeArrowheads="1"/>
          </p:cNvSpPr>
          <p:nvPr/>
        </p:nvSpPr>
        <p:spPr bwMode="auto">
          <a:xfrm>
            <a:off x="6019800" y="2209800"/>
            <a:ext cx="369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FF0066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23605" name="Text Box 53"/>
          <p:cNvSpPr txBox="1">
            <a:spLocks noChangeArrowheads="1"/>
          </p:cNvSpPr>
          <p:nvPr/>
        </p:nvSpPr>
        <p:spPr bwMode="auto">
          <a:xfrm>
            <a:off x="8458200" y="3124200"/>
            <a:ext cx="344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solidFill>
                  <a:srgbClr val="FF0066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23606" name="Line 54"/>
          <p:cNvSpPr>
            <a:spLocks noChangeShapeType="1"/>
          </p:cNvSpPr>
          <p:nvPr/>
        </p:nvSpPr>
        <p:spPr bwMode="auto">
          <a:xfrm flipH="1">
            <a:off x="6858000" y="2133600"/>
            <a:ext cx="914400" cy="2895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17" name="AutoShape 21"/>
          <p:cNvSpPr>
            <a:spLocks noChangeArrowheads="1"/>
          </p:cNvSpPr>
          <p:nvPr/>
        </p:nvSpPr>
        <p:spPr bwMode="auto">
          <a:xfrm rot="10800000">
            <a:off x="3733800" y="4572000"/>
            <a:ext cx="1828800" cy="13716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1638705130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318" name="Line 22"/>
          <p:cNvSpPr>
            <a:spLocks noChangeShapeType="1"/>
          </p:cNvSpPr>
          <p:nvPr/>
        </p:nvSpPr>
        <p:spPr bwMode="auto">
          <a:xfrm>
            <a:off x="4648200" y="4572000"/>
            <a:ext cx="0" cy="1371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19" name="Line 23"/>
          <p:cNvSpPr>
            <a:spLocks noChangeShapeType="1"/>
          </p:cNvSpPr>
          <p:nvPr/>
        </p:nvSpPr>
        <p:spPr bwMode="auto">
          <a:xfrm>
            <a:off x="3886200" y="5105400"/>
            <a:ext cx="1524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20" name="Line 24"/>
          <p:cNvSpPr>
            <a:spLocks noChangeShapeType="1"/>
          </p:cNvSpPr>
          <p:nvPr/>
        </p:nvSpPr>
        <p:spPr bwMode="auto">
          <a:xfrm flipV="1">
            <a:off x="5257800" y="5105400"/>
            <a:ext cx="152400" cy="152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21" name="Text Box 25"/>
          <p:cNvSpPr txBox="1">
            <a:spLocks noChangeArrowheads="1"/>
          </p:cNvSpPr>
          <p:nvPr/>
        </p:nvSpPr>
        <p:spPr bwMode="auto">
          <a:xfrm>
            <a:off x="3810000" y="59436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chemeClr val="accent2"/>
                </a:solidFill>
                <a:latin typeface="Comic Sans MS" pitchFamily="66" charset="0"/>
              </a:rPr>
              <a:t>равнобокая трапеция</a:t>
            </a:r>
          </a:p>
        </p:txBody>
      </p:sp>
      <p:sp>
        <p:nvSpPr>
          <p:cNvPr id="55322" name="Text Box 26"/>
          <p:cNvSpPr txBox="1">
            <a:spLocks noChangeArrowheads="1"/>
          </p:cNvSpPr>
          <p:nvPr/>
        </p:nvSpPr>
        <p:spPr bwMode="auto">
          <a:xfrm rot="-1377029">
            <a:off x="2286000" y="3962400"/>
            <a:ext cx="1206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/>
              <a:t>биссектриса</a:t>
            </a:r>
          </a:p>
        </p:txBody>
      </p:sp>
      <p:sp>
        <p:nvSpPr>
          <p:cNvPr id="23598" name="Oval 46"/>
          <p:cNvSpPr>
            <a:spLocks noChangeArrowheads="1"/>
          </p:cNvSpPr>
          <p:nvPr/>
        </p:nvSpPr>
        <p:spPr bwMode="auto">
          <a:xfrm>
            <a:off x="6324600" y="25908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23599" name="Oval 47"/>
          <p:cNvSpPr>
            <a:spLocks noChangeArrowheads="1"/>
          </p:cNvSpPr>
          <p:nvPr/>
        </p:nvSpPr>
        <p:spPr bwMode="auto">
          <a:xfrm>
            <a:off x="8534400" y="34290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5323" name="Line 27"/>
          <p:cNvSpPr>
            <a:spLocks noChangeShapeType="1"/>
          </p:cNvSpPr>
          <p:nvPr/>
        </p:nvSpPr>
        <p:spPr bwMode="auto">
          <a:xfrm>
            <a:off x="6858000" y="2743200"/>
            <a:ext cx="762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24" name="Line 28"/>
          <p:cNvSpPr>
            <a:spLocks noChangeShapeType="1"/>
          </p:cNvSpPr>
          <p:nvPr/>
        </p:nvSpPr>
        <p:spPr bwMode="auto">
          <a:xfrm>
            <a:off x="7848600" y="3124200"/>
            <a:ext cx="762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25" name="Text Box 29"/>
          <p:cNvSpPr txBox="1">
            <a:spLocks noChangeArrowheads="1"/>
          </p:cNvSpPr>
          <p:nvPr/>
        </p:nvSpPr>
        <p:spPr bwMode="auto">
          <a:xfrm rot="-4293903">
            <a:off x="5598319" y="3621881"/>
            <a:ext cx="2154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mic Sans MS" pitchFamily="66" charset="0"/>
              </a:rPr>
              <a:t>серединный перпендикуляр</a:t>
            </a:r>
          </a:p>
        </p:txBody>
      </p:sp>
      <p:sp>
        <p:nvSpPr>
          <p:cNvPr id="55327" name="WordArt 31"/>
          <p:cNvSpPr>
            <a:spLocks noChangeArrowheads="1" noChangeShapeType="1" noTextEdit="1"/>
          </p:cNvSpPr>
          <p:nvPr/>
        </p:nvSpPr>
        <p:spPr bwMode="auto">
          <a:xfrm rot="5400000">
            <a:off x="3182938" y="1770062"/>
            <a:ext cx="1239838" cy="138113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190"/>
              </a:avLst>
            </a:prstTxWarp>
          </a:bodyPr>
          <a:lstStyle/>
          <a:p>
            <a:pPr algn="ctr" fontAlgn="auto"/>
            <a:r>
              <a:rPr lang="ru-RU" sz="1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Comic Sans MS"/>
              </a:rPr>
              <a:t>медиана</a:t>
            </a:r>
          </a:p>
        </p:txBody>
      </p:sp>
      <p:pic>
        <p:nvPicPr>
          <p:cNvPr id="32" name="Picture 23" descr="cif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81000"/>
            <a:ext cx="1158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23" descr="cif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381000"/>
            <a:ext cx="11588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3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3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3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55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5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5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55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4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5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5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5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8" dur="500"/>
                                        <p:tgtEl>
                                          <p:spTgt spid="55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9" grpId="0" animBg="1"/>
      <p:bldP spid="23558" grpId="0" animBg="1"/>
      <p:bldP spid="23564" grpId="0" animBg="1"/>
      <p:bldP spid="23576" grpId="0" animBg="1"/>
      <p:bldP spid="23577" grpId="0" animBg="1"/>
      <p:bldP spid="23578" grpId="0"/>
      <p:bldP spid="23589" grpId="0" animBg="1"/>
      <p:bldP spid="23590" grpId="0" animBg="1"/>
      <p:bldP spid="23591" grpId="0"/>
      <p:bldP spid="23601" grpId="0"/>
      <p:bldP spid="23604" grpId="0"/>
      <p:bldP spid="23605" grpId="0"/>
      <p:bldP spid="23606" grpId="0" animBg="1"/>
      <p:bldP spid="55317" grpId="0" animBg="1"/>
      <p:bldP spid="55318" grpId="0" animBg="1"/>
      <p:bldP spid="55319" grpId="0" animBg="1"/>
      <p:bldP spid="55320" grpId="0" animBg="1"/>
      <p:bldP spid="55321" grpId="0"/>
      <p:bldP spid="55322" grpId="0"/>
      <p:bldP spid="23598" grpId="0" animBg="1"/>
      <p:bldP spid="23599" grpId="0" animBg="1"/>
      <p:bldP spid="55323" grpId="0" animBg="1"/>
      <p:bldP spid="55324" grpId="0" animBg="1"/>
      <p:bldP spid="55325" grpId="1"/>
      <p:bldP spid="553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686800" cy="14779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 smtClean="0">
                <a:latin typeface="Comic Sans MS" pitchFamily="66" charset="0"/>
              </a:rPr>
              <a:t>Приведите примеры геометрических фигур имеющих </a:t>
            </a:r>
            <a:r>
              <a:rPr lang="ru-RU" u="sng" dirty="0" smtClean="0">
                <a:solidFill>
                  <a:srgbClr val="993366"/>
                </a:solidFill>
                <a:latin typeface="Comic Sans MS" pitchFamily="66" charset="0"/>
              </a:rPr>
              <a:t>две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sz="4000" dirty="0" smtClean="0">
                <a:latin typeface="Comic Sans MS" pitchFamily="66" charset="0"/>
              </a:rPr>
              <a:t>оси симметрии</a:t>
            </a:r>
            <a:r>
              <a:rPr lang="ru-RU" dirty="0" smtClean="0">
                <a:latin typeface="Comic Sans MS" pitchFamily="66" charset="0"/>
              </a:rPr>
              <a:t> </a:t>
            </a:r>
          </a:p>
        </p:txBody>
      </p:sp>
      <p:sp>
        <p:nvSpPr>
          <p:cNvPr id="45068" name="Rectangle 12"/>
          <p:cNvSpPr>
            <a:spLocks noChangeArrowheads="1"/>
          </p:cNvSpPr>
          <p:nvPr/>
        </p:nvSpPr>
        <p:spPr bwMode="auto">
          <a:xfrm>
            <a:off x="3048000" y="2438400"/>
            <a:ext cx="2895600" cy="14478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69" name="Text Box 13"/>
          <p:cNvSpPr txBox="1">
            <a:spLocks noChangeArrowheads="1"/>
          </p:cNvSpPr>
          <p:nvPr/>
        </p:nvSpPr>
        <p:spPr bwMode="auto">
          <a:xfrm>
            <a:off x="3429000" y="3886200"/>
            <a:ext cx="2225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mic Sans MS" pitchFamily="66" charset="0"/>
              </a:rPr>
              <a:t>прямоугольник</a:t>
            </a:r>
          </a:p>
        </p:txBody>
      </p:sp>
      <p:sp>
        <p:nvSpPr>
          <p:cNvPr id="45071" name="Line 15"/>
          <p:cNvSpPr>
            <a:spLocks noChangeShapeType="1"/>
          </p:cNvSpPr>
          <p:nvPr/>
        </p:nvSpPr>
        <p:spPr bwMode="auto">
          <a:xfrm>
            <a:off x="4495800" y="2438400"/>
            <a:ext cx="0" cy="1447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72" name="Line 16"/>
          <p:cNvSpPr>
            <a:spLocks noChangeShapeType="1"/>
          </p:cNvSpPr>
          <p:nvPr/>
        </p:nvSpPr>
        <p:spPr bwMode="auto">
          <a:xfrm>
            <a:off x="3048000" y="3200400"/>
            <a:ext cx="2895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73" name="AutoShape 17"/>
          <p:cNvSpPr>
            <a:spLocks noChangeArrowheads="1"/>
          </p:cNvSpPr>
          <p:nvPr/>
        </p:nvSpPr>
        <p:spPr bwMode="auto">
          <a:xfrm>
            <a:off x="3886200" y="4419600"/>
            <a:ext cx="1371600" cy="2133600"/>
          </a:xfrm>
          <a:prstGeom prst="diamond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74" name="Line 18"/>
          <p:cNvSpPr>
            <a:spLocks noChangeShapeType="1"/>
          </p:cNvSpPr>
          <p:nvPr/>
        </p:nvSpPr>
        <p:spPr bwMode="auto">
          <a:xfrm>
            <a:off x="3886200" y="5486400"/>
            <a:ext cx="13716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76" name="Line 20"/>
          <p:cNvSpPr>
            <a:spLocks noChangeShapeType="1"/>
          </p:cNvSpPr>
          <p:nvPr/>
        </p:nvSpPr>
        <p:spPr bwMode="auto">
          <a:xfrm>
            <a:off x="4572000" y="4419600"/>
            <a:ext cx="0" cy="2133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77" name="Text Box 21"/>
          <p:cNvSpPr txBox="1">
            <a:spLocks noChangeArrowheads="1"/>
          </p:cNvSpPr>
          <p:nvPr/>
        </p:nvSpPr>
        <p:spPr bwMode="auto">
          <a:xfrm>
            <a:off x="5029200" y="5872163"/>
            <a:ext cx="730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omic Sans MS" pitchFamily="66" charset="0"/>
              </a:rPr>
              <a:t>ромб</a:t>
            </a:r>
          </a:p>
        </p:txBody>
      </p:sp>
      <p:pic>
        <p:nvPicPr>
          <p:cNvPr id="13" name="Рисунок 12" descr="Рисунок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5472112"/>
            <a:ext cx="1066800" cy="1100138"/>
          </a:xfrm>
          <a:prstGeom prst="rect">
            <a:avLst/>
          </a:prstGeom>
        </p:spPr>
      </p:pic>
      <p:pic>
        <p:nvPicPr>
          <p:cNvPr id="14" name="Рисунок 13" descr="Рисунок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0" y="2057400"/>
            <a:ext cx="990600" cy="102155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45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45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68" grpId="0" animBg="1"/>
      <p:bldP spid="45069" grpId="0"/>
      <p:bldP spid="45071" grpId="0" animBg="1"/>
      <p:bldP spid="45072" grpId="0" animBg="1"/>
      <p:bldP spid="45073" grpId="0" animBg="1"/>
      <p:bldP spid="45074" grpId="0" animBg="1"/>
      <p:bldP spid="45076" grpId="0" animBg="1"/>
      <p:bldP spid="450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2133600" y="12954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914400" y="22860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1752600" y="10668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 rot="-1139608">
            <a:off x="2455863" y="1935163"/>
            <a:ext cx="152400" cy="1730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5257800" y="1219200"/>
            <a:ext cx="3886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1.</a:t>
            </a:r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 Из точки А опустим перпендикуляр на прямую а </a:t>
            </a:r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2209800" y="1371600"/>
            <a:ext cx="83820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1143000" y="1295400"/>
            <a:ext cx="38100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 rot="-166695">
            <a:off x="2209800" y="2133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8000"/>
                </a:solidFill>
              </a:rPr>
              <a:t>О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5334000" y="2133600"/>
            <a:ext cx="3810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2.</a:t>
            </a:r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 Отметим на продолжении перпендикуляра АО отрезок ОВ, равный отрезку АО </a:t>
            </a:r>
          </a:p>
        </p:txBody>
      </p:sp>
      <p:sp>
        <p:nvSpPr>
          <p:cNvPr id="5143" name="Oval 23"/>
          <p:cNvSpPr>
            <a:spLocks noChangeArrowheads="1"/>
          </p:cNvSpPr>
          <p:nvPr/>
        </p:nvSpPr>
        <p:spPr bwMode="auto">
          <a:xfrm>
            <a:off x="2743200" y="28956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2819400" y="28194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9933"/>
                </a:solidFill>
              </a:rPr>
              <a:t>В</a:t>
            </a:r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>
            <a:off x="2209800" y="16002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>
            <a:off x="2590800" y="25908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0" y="4210050"/>
            <a:ext cx="8763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6600CC"/>
                </a:solidFill>
                <a:latin typeface="Comic Sans MS" pitchFamily="66" charset="0"/>
              </a:rPr>
              <a:t>Две точки </a:t>
            </a:r>
            <a:r>
              <a:rPr lang="ru-RU" sz="2400" b="1">
                <a:solidFill>
                  <a:srgbClr val="CC0066"/>
                </a:solidFill>
                <a:latin typeface="Comic Sans MS" pitchFamily="66" charset="0"/>
              </a:rPr>
              <a:t>(А и В)</a:t>
            </a:r>
            <a:r>
              <a:rPr lang="ru-RU" sz="2400" b="1">
                <a:solidFill>
                  <a:srgbClr val="6600CC"/>
                </a:solidFill>
                <a:latin typeface="Comic Sans MS" pitchFamily="66" charset="0"/>
              </a:rPr>
              <a:t> называются </a:t>
            </a:r>
            <a:r>
              <a:rPr lang="ru-RU" sz="2400" b="1">
                <a:solidFill>
                  <a:srgbClr val="6600CC"/>
                </a:solidFill>
              </a:rPr>
              <a:t>                        </a:t>
            </a:r>
            <a:r>
              <a:rPr lang="ru-RU" sz="2400" b="1">
                <a:solidFill>
                  <a:srgbClr val="6600CC"/>
                </a:solidFill>
                <a:latin typeface="Comic Sans MS" pitchFamily="66" charset="0"/>
              </a:rPr>
              <a:t>симметричными относительно прямой </a:t>
            </a:r>
            <a:r>
              <a:rPr lang="ru-RU" sz="2400" b="1">
                <a:solidFill>
                  <a:srgbClr val="CC0066"/>
                </a:solidFill>
                <a:latin typeface="Comic Sans MS" pitchFamily="66" charset="0"/>
              </a:rPr>
              <a:t>(а),</a:t>
            </a:r>
            <a:r>
              <a:rPr lang="ru-RU" sz="2400" b="1">
                <a:solidFill>
                  <a:srgbClr val="6600CC"/>
                </a:solidFill>
              </a:rPr>
              <a:t>                </a:t>
            </a:r>
            <a:r>
              <a:rPr lang="ru-RU" sz="2400" b="1">
                <a:solidFill>
                  <a:srgbClr val="6600CC"/>
                </a:solidFill>
                <a:latin typeface="Comic Sans MS" pitchFamily="66" charset="0"/>
              </a:rPr>
              <a:t>если прямая </a:t>
            </a:r>
            <a:r>
              <a:rPr lang="ru-RU" sz="2400" b="1">
                <a:solidFill>
                  <a:srgbClr val="CC0066"/>
                </a:solidFill>
                <a:latin typeface="Comic Sans MS" pitchFamily="66" charset="0"/>
              </a:rPr>
              <a:t>(а)</a:t>
            </a:r>
            <a:r>
              <a:rPr lang="ru-RU" sz="2400" b="1">
                <a:solidFill>
                  <a:srgbClr val="6600CC"/>
                </a:solidFill>
                <a:latin typeface="Comic Sans MS" pitchFamily="66" charset="0"/>
              </a:rPr>
              <a:t> является серединным перпендикуляром отрезка </a:t>
            </a:r>
            <a:r>
              <a:rPr lang="ru-RU" sz="2400" b="1">
                <a:solidFill>
                  <a:srgbClr val="CC0066"/>
                </a:solidFill>
                <a:latin typeface="Comic Sans MS" pitchFamily="66" charset="0"/>
              </a:rPr>
              <a:t>(АВ).</a:t>
            </a:r>
            <a:r>
              <a:rPr lang="ru-RU" sz="2400" b="1">
                <a:solidFill>
                  <a:srgbClr val="6600CC"/>
                </a:solidFill>
                <a:latin typeface="Comic Sans MS" pitchFamily="66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993366"/>
                </a:solidFill>
                <a:latin typeface="Comic Sans MS" pitchFamily="66" charset="0"/>
              </a:rPr>
              <a:t>=</a:t>
            </a:r>
            <a:r>
              <a:rPr lang="en-US" sz="2400">
                <a:solidFill>
                  <a:srgbClr val="993366"/>
                </a:solidFill>
                <a:latin typeface="Comic Sans MS" pitchFamily="66" charset="0"/>
              </a:rPr>
              <a:t>&gt;</a:t>
            </a:r>
            <a:r>
              <a:rPr lang="ru-RU" sz="2400" b="1">
                <a:solidFill>
                  <a:srgbClr val="6600CC"/>
                </a:solidFill>
                <a:latin typeface="Comic Sans MS" pitchFamily="66" charset="0"/>
              </a:rPr>
              <a:t> точки </a:t>
            </a:r>
            <a:r>
              <a:rPr lang="ru-RU" sz="2400" b="1">
                <a:solidFill>
                  <a:srgbClr val="CC0066"/>
                </a:solidFill>
                <a:latin typeface="Comic Sans MS" pitchFamily="66" charset="0"/>
              </a:rPr>
              <a:t>А</a:t>
            </a:r>
            <a:r>
              <a:rPr lang="ru-RU" sz="2400" b="1">
                <a:solidFill>
                  <a:srgbClr val="6600CC"/>
                </a:solidFill>
                <a:latin typeface="Comic Sans MS" pitchFamily="66" charset="0"/>
              </a:rPr>
              <a:t> и </a:t>
            </a:r>
            <a:r>
              <a:rPr lang="ru-RU" sz="2400" b="1">
                <a:solidFill>
                  <a:srgbClr val="CC0066"/>
                </a:solidFill>
                <a:latin typeface="Comic Sans MS" pitchFamily="66" charset="0"/>
              </a:rPr>
              <a:t>В</a:t>
            </a:r>
            <a:r>
              <a:rPr lang="ru-RU" sz="2400" b="1">
                <a:solidFill>
                  <a:srgbClr val="6600CC"/>
                </a:solidFill>
                <a:latin typeface="Comic Sans MS" pitchFamily="66" charset="0"/>
              </a:rPr>
              <a:t> симметричны, относительно прямой </a:t>
            </a:r>
            <a:r>
              <a:rPr lang="ru-RU" sz="2400" b="1">
                <a:solidFill>
                  <a:srgbClr val="FF3300"/>
                </a:solidFill>
                <a:latin typeface="Comic Sans MS" pitchFamily="66" charset="0"/>
              </a:rPr>
              <a:t>а</a:t>
            </a: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,</a:t>
            </a:r>
            <a:r>
              <a:rPr lang="ru-RU" sz="2400" b="1">
                <a:solidFill>
                  <a:srgbClr val="6600CC"/>
                </a:solidFill>
                <a:latin typeface="Comic Sans MS" pitchFamily="66" charset="0"/>
              </a:rPr>
              <a:t> где </a:t>
            </a:r>
            <a:r>
              <a:rPr lang="ru-RU" sz="2400" b="1">
                <a:solidFill>
                  <a:srgbClr val="FF3300"/>
                </a:solidFill>
                <a:latin typeface="Comic Sans MS" pitchFamily="66" charset="0"/>
              </a:rPr>
              <a:t>а - ось симметрии</a:t>
            </a:r>
          </a:p>
          <a:p>
            <a:pPr algn="ctr">
              <a:spcBef>
                <a:spcPct val="50000"/>
              </a:spcBef>
            </a:pPr>
            <a:endParaRPr lang="ru-RU" sz="2400" b="1">
              <a:solidFill>
                <a:srgbClr val="6600CC"/>
              </a:solidFill>
              <a:latin typeface="Comic Sans MS" pitchFamily="66" charset="0"/>
            </a:endParaRPr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2819400" y="2819400"/>
            <a:ext cx="349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9933"/>
                </a:solidFill>
              </a:rPr>
              <a:t>В</a:t>
            </a:r>
          </a:p>
        </p:txBody>
      </p:sp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2819400" y="2824163"/>
            <a:ext cx="328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9933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1219200" y="0"/>
            <a:ext cx="7239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mic Sans MS" pitchFamily="66" charset="0"/>
              </a:rPr>
              <a:t>Построим точку, симметричную точке А, относительно прямой а</a:t>
            </a: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5334000" y="3124200"/>
            <a:ext cx="3581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 dirty="0">
                <a:solidFill>
                  <a:srgbClr val="FF3300"/>
                </a:solidFill>
                <a:latin typeface="Comic Sans MS" pitchFamily="66" charset="0"/>
              </a:rPr>
              <a:t>Вывод:</a:t>
            </a:r>
            <a:r>
              <a:rPr lang="ru-RU" b="1" dirty="0">
                <a:latin typeface="Comic Sans MS" pitchFamily="66" charset="0"/>
              </a:rPr>
              <a:t> Мы построили точку В, симметричную точке </a:t>
            </a:r>
            <a:r>
              <a:rPr lang="ru-RU" b="1" dirty="0" smtClean="0">
                <a:latin typeface="Comic Sans MS" pitchFamily="66" charset="0"/>
              </a:rPr>
              <a:t>А </a:t>
            </a:r>
            <a:r>
              <a:rPr lang="ru-RU" b="1" dirty="0">
                <a:latin typeface="Comic Sans MS" pitchFamily="66" charset="0"/>
              </a:rPr>
              <a:t>относительно прямой 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20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5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5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3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6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3" grpId="0" animBg="1"/>
      <p:bldP spid="5135" grpId="0"/>
      <p:bldP spid="5136" grpId="0"/>
      <p:bldP spid="5140" grpId="0" animBg="1"/>
      <p:bldP spid="5137" grpId="0"/>
      <p:bldP spid="5138" grpId="0" animBg="1"/>
      <p:bldP spid="5132" grpId="0" animBg="1"/>
      <p:bldP spid="5141" grpId="0"/>
      <p:bldP spid="5142" grpId="0"/>
      <p:bldP spid="5143" grpId="0" animBg="1"/>
      <p:bldP spid="5144" grpId="0"/>
      <p:bldP spid="5145" grpId="0" animBg="1"/>
      <p:bldP spid="5146" grpId="0" animBg="1"/>
      <p:bldP spid="5150" grpId="0"/>
      <p:bldP spid="5151" grpId="0"/>
      <p:bldP spid="5155" grpId="0"/>
      <p:bldP spid="515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4572000" cy="2468563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Геометрические фигуры, имеющие </a:t>
            </a:r>
            <a:r>
              <a:rPr lang="ru-RU" sz="3600" u="sng" dirty="0" smtClean="0">
                <a:solidFill>
                  <a:schemeClr val="tx1"/>
                </a:solidFill>
                <a:latin typeface="Comic Sans MS" pitchFamily="66" charset="0"/>
              </a:rPr>
              <a:t>три</a:t>
            </a:r>
            <a:r>
              <a:rPr lang="ru-RU" sz="3200" dirty="0" smtClean="0">
                <a:solidFill>
                  <a:schemeClr val="tx1"/>
                </a:solidFill>
                <a:latin typeface="Comic Sans MS" pitchFamily="66" charset="0"/>
              </a:rPr>
              <a:t> оси симметрии</a:t>
            </a:r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5791200" y="533400"/>
            <a:ext cx="2743200" cy="1981200"/>
          </a:xfrm>
          <a:prstGeom prst="triangle">
            <a:avLst>
              <a:gd name="adj" fmla="val 50000"/>
            </a:avLst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85" name="Line 5"/>
          <p:cNvSpPr>
            <a:spLocks noChangeShapeType="1"/>
          </p:cNvSpPr>
          <p:nvPr/>
        </p:nvSpPr>
        <p:spPr bwMode="auto">
          <a:xfrm flipH="1">
            <a:off x="7696200" y="1295400"/>
            <a:ext cx="228600" cy="2286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86" name="Line 6"/>
          <p:cNvSpPr>
            <a:spLocks noChangeShapeType="1"/>
          </p:cNvSpPr>
          <p:nvPr/>
        </p:nvSpPr>
        <p:spPr bwMode="auto">
          <a:xfrm flipH="1">
            <a:off x="7239000" y="2362200"/>
            <a:ext cx="0" cy="3048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>
            <a:off x="6477000" y="1295400"/>
            <a:ext cx="228600" cy="228600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 rot="-3289768">
            <a:off x="5110956" y="1115219"/>
            <a:ext cx="21701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равносторонний</a:t>
            </a:r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 rot="3193651">
            <a:off x="7133431" y="1096169"/>
            <a:ext cx="1827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mic Sans MS" pitchFamily="66" charset="0"/>
              </a:rPr>
              <a:t>треугольник</a:t>
            </a:r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4572000" y="3505200"/>
            <a:ext cx="4572000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dirty="0">
                <a:latin typeface="Comic Sans MS" pitchFamily="66" charset="0"/>
              </a:rPr>
              <a:t>Геометрические фигуры, имеющие </a:t>
            </a:r>
            <a:r>
              <a:rPr lang="ru-RU" sz="3600" u="sng" dirty="0">
                <a:latin typeface="Comic Sans MS" pitchFamily="66" charset="0"/>
              </a:rPr>
              <a:t>четыре</a:t>
            </a:r>
            <a:r>
              <a:rPr lang="ru-RU" sz="3600" dirty="0">
                <a:latin typeface="Comic Sans MS" pitchFamily="66" charset="0"/>
              </a:rPr>
              <a:t> </a:t>
            </a:r>
            <a:r>
              <a:rPr lang="ru-RU" sz="3200" dirty="0">
                <a:latin typeface="Comic Sans MS" pitchFamily="66" charset="0"/>
              </a:rPr>
              <a:t>оси симметрии</a:t>
            </a:r>
          </a:p>
        </p:txBody>
      </p:sp>
      <p:sp>
        <p:nvSpPr>
          <p:cNvPr id="46095" name="Rectangle 15"/>
          <p:cNvSpPr>
            <a:spLocks noChangeArrowheads="1"/>
          </p:cNvSpPr>
          <p:nvPr/>
        </p:nvSpPr>
        <p:spPr bwMode="auto">
          <a:xfrm>
            <a:off x="838200" y="3733800"/>
            <a:ext cx="2590800" cy="243840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1600200" y="6305550"/>
            <a:ext cx="1295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mic Sans MS" pitchFamily="66" charset="0"/>
              </a:rPr>
              <a:t>квадрат</a:t>
            </a:r>
          </a:p>
        </p:txBody>
      </p:sp>
      <p:sp>
        <p:nvSpPr>
          <p:cNvPr id="22543" name="Line 17"/>
          <p:cNvSpPr>
            <a:spLocks noChangeShapeType="1"/>
          </p:cNvSpPr>
          <p:nvPr/>
        </p:nvSpPr>
        <p:spPr bwMode="auto">
          <a:xfrm>
            <a:off x="2133600" y="3733800"/>
            <a:ext cx="0" cy="2438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8" name="Line 18"/>
          <p:cNvSpPr>
            <a:spLocks noChangeShapeType="1"/>
          </p:cNvSpPr>
          <p:nvPr/>
        </p:nvSpPr>
        <p:spPr bwMode="auto">
          <a:xfrm flipV="1">
            <a:off x="5791200" y="1447800"/>
            <a:ext cx="19812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9" name="Line 19"/>
          <p:cNvSpPr>
            <a:spLocks noChangeShapeType="1"/>
          </p:cNvSpPr>
          <p:nvPr/>
        </p:nvSpPr>
        <p:spPr bwMode="auto">
          <a:xfrm>
            <a:off x="6477000" y="1447800"/>
            <a:ext cx="2057400" cy="1066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0" name="Line 20"/>
          <p:cNvSpPr>
            <a:spLocks noChangeShapeType="1"/>
          </p:cNvSpPr>
          <p:nvPr/>
        </p:nvSpPr>
        <p:spPr bwMode="auto">
          <a:xfrm>
            <a:off x="7162800" y="533400"/>
            <a:ext cx="0" cy="1981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1" name="Line 21"/>
          <p:cNvSpPr>
            <a:spLocks noChangeShapeType="1"/>
          </p:cNvSpPr>
          <p:nvPr/>
        </p:nvSpPr>
        <p:spPr bwMode="auto">
          <a:xfrm>
            <a:off x="838200" y="4953000"/>
            <a:ext cx="2590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 flipV="1">
            <a:off x="838200" y="3733800"/>
            <a:ext cx="2590800" cy="2438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>
            <a:off x="838200" y="3733800"/>
            <a:ext cx="2590800" cy="2438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" name="Рисунок 20" descr="Рисунок1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23331" cy="91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Рисунок 21" descr="Рисунок1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5603" y="5762625"/>
            <a:ext cx="768397" cy="109537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1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9" dur="5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5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4" grpId="0" animBg="1"/>
      <p:bldP spid="46085" grpId="0" animBg="1"/>
      <p:bldP spid="46086" grpId="0" animBg="1"/>
      <p:bldP spid="46087" grpId="0" animBg="1"/>
      <p:bldP spid="46088" grpId="0"/>
      <p:bldP spid="46089" grpId="0"/>
      <p:bldP spid="46094" grpId="0"/>
      <p:bldP spid="46095" grpId="0" animBg="1"/>
      <p:bldP spid="46096" grpId="0"/>
      <p:bldP spid="22543" grpId="0" animBg="1"/>
      <p:bldP spid="46098" grpId="0" animBg="1"/>
      <p:bldP spid="46099" grpId="0" animBg="1"/>
      <p:bldP spid="46100" grpId="0" animBg="1"/>
      <p:bldP spid="46101" grpId="0" animBg="1"/>
      <p:bldP spid="46102" grpId="0" animBg="1"/>
      <p:bldP spid="4610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12192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>
                <a:latin typeface="Comic Sans MS" pitchFamily="66" charset="0"/>
              </a:rPr>
              <a:t>Приведите примеры букв, имеющих хотя бы одну ось симметрии</a:t>
            </a:r>
          </a:p>
        </p:txBody>
      </p:sp>
      <p:sp>
        <p:nvSpPr>
          <p:cNvPr id="23569" name="WordArt 17"/>
          <p:cNvSpPr>
            <a:spLocks noChangeArrowheads="1" noChangeShapeType="1" noTextEdit="1"/>
          </p:cNvSpPr>
          <p:nvPr/>
        </p:nvSpPr>
        <p:spPr bwMode="auto">
          <a:xfrm>
            <a:off x="2209800" y="1828800"/>
            <a:ext cx="1023938" cy="1079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Impact"/>
              </a:rPr>
              <a:t>А</a:t>
            </a:r>
          </a:p>
        </p:txBody>
      </p:sp>
      <p:sp>
        <p:nvSpPr>
          <p:cNvPr id="23570" name="WordArt 18"/>
          <p:cNvSpPr>
            <a:spLocks noChangeArrowheads="1" noChangeShapeType="1" noTextEdit="1"/>
          </p:cNvSpPr>
          <p:nvPr/>
        </p:nvSpPr>
        <p:spPr bwMode="auto">
          <a:xfrm>
            <a:off x="4038600" y="1828800"/>
            <a:ext cx="1023938" cy="1079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Impact"/>
              </a:rPr>
              <a:t>О</a:t>
            </a:r>
          </a:p>
        </p:txBody>
      </p:sp>
      <p:sp>
        <p:nvSpPr>
          <p:cNvPr id="23571" name="WordArt 19"/>
          <p:cNvSpPr>
            <a:spLocks noChangeArrowheads="1" noChangeShapeType="1" noTextEdit="1"/>
          </p:cNvSpPr>
          <p:nvPr/>
        </p:nvSpPr>
        <p:spPr bwMode="auto">
          <a:xfrm>
            <a:off x="5791200" y="1828800"/>
            <a:ext cx="1023938" cy="1079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Impact"/>
              </a:rPr>
              <a:t>Ф</a:t>
            </a:r>
          </a:p>
        </p:txBody>
      </p:sp>
      <p:sp>
        <p:nvSpPr>
          <p:cNvPr id="23572" name="WordArt 20"/>
          <p:cNvSpPr>
            <a:spLocks noChangeArrowheads="1" noChangeShapeType="1" noTextEdit="1"/>
          </p:cNvSpPr>
          <p:nvPr/>
        </p:nvSpPr>
        <p:spPr bwMode="auto">
          <a:xfrm>
            <a:off x="3124200" y="3352800"/>
            <a:ext cx="1023938" cy="1079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Impact"/>
              </a:rPr>
              <a:t>В</a:t>
            </a:r>
          </a:p>
        </p:txBody>
      </p:sp>
      <p:sp>
        <p:nvSpPr>
          <p:cNvPr id="23573" name="WordArt 21"/>
          <p:cNvSpPr>
            <a:spLocks noChangeArrowheads="1" noChangeShapeType="1" noTextEdit="1"/>
          </p:cNvSpPr>
          <p:nvPr/>
        </p:nvSpPr>
        <p:spPr bwMode="auto">
          <a:xfrm>
            <a:off x="5029200" y="3352800"/>
            <a:ext cx="1023938" cy="1079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98528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Impact"/>
              </a:rPr>
              <a:t>Е</a:t>
            </a:r>
          </a:p>
        </p:txBody>
      </p:sp>
      <p:sp>
        <p:nvSpPr>
          <p:cNvPr id="23574" name="WordArt 22"/>
          <p:cNvSpPr>
            <a:spLocks noChangeArrowheads="1" noChangeShapeType="1" noTextEdit="1"/>
          </p:cNvSpPr>
          <p:nvPr/>
        </p:nvSpPr>
        <p:spPr bwMode="auto">
          <a:xfrm>
            <a:off x="2133600" y="5334000"/>
            <a:ext cx="1023938" cy="1079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Impact"/>
              </a:rPr>
              <a:t>Т</a:t>
            </a:r>
          </a:p>
        </p:txBody>
      </p:sp>
      <p:sp>
        <p:nvSpPr>
          <p:cNvPr id="23575" name="WordArt 23"/>
          <p:cNvSpPr>
            <a:spLocks noChangeArrowheads="1" noChangeShapeType="1" noTextEdit="1"/>
          </p:cNvSpPr>
          <p:nvPr/>
        </p:nvSpPr>
        <p:spPr bwMode="auto">
          <a:xfrm>
            <a:off x="4038600" y="5257800"/>
            <a:ext cx="1023938" cy="1079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Impact"/>
              </a:rPr>
              <a:t>Н</a:t>
            </a:r>
          </a:p>
        </p:txBody>
      </p:sp>
      <p:sp>
        <p:nvSpPr>
          <p:cNvPr id="23576" name="WordArt 24"/>
          <p:cNvSpPr>
            <a:spLocks noChangeArrowheads="1" noChangeShapeType="1" noTextEdit="1"/>
          </p:cNvSpPr>
          <p:nvPr/>
        </p:nvSpPr>
        <p:spPr bwMode="auto">
          <a:xfrm>
            <a:off x="5943600" y="5181600"/>
            <a:ext cx="1023938" cy="10795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chemeClr val="folHlink"/>
                    </a:gs>
                    <a:gs pos="100000">
                      <a:srgbClr val="009900"/>
                    </a:gs>
                  </a:gsLst>
                  <a:lin ang="5400000" scaled="1"/>
                </a:gradFill>
                <a:latin typeface="Impact"/>
              </a:rPr>
              <a:t>Э</a:t>
            </a:r>
          </a:p>
        </p:txBody>
      </p:sp>
      <p:sp>
        <p:nvSpPr>
          <p:cNvPr id="23577" name="Line 25"/>
          <p:cNvSpPr>
            <a:spLocks noChangeShapeType="1"/>
          </p:cNvSpPr>
          <p:nvPr/>
        </p:nvSpPr>
        <p:spPr bwMode="auto">
          <a:xfrm>
            <a:off x="2743200" y="1676400"/>
            <a:ext cx="0" cy="144780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8" name="Line 26"/>
          <p:cNvSpPr>
            <a:spLocks noChangeShapeType="1"/>
          </p:cNvSpPr>
          <p:nvPr/>
        </p:nvSpPr>
        <p:spPr bwMode="auto">
          <a:xfrm>
            <a:off x="4572000" y="1752600"/>
            <a:ext cx="0" cy="144780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9" name="Line 27"/>
          <p:cNvSpPr>
            <a:spLocks noChangeShapeType="1"/>
          </p:cNvSpPr>
          <p:nvPr/>
        </p:nvSpPr>
        <p:spPr bwMode="auto">
          <a:xfrm>
            <a:off x="6324600" y="1676400"/>
            <a:ext cx="0" cy="144780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0" name="Line 28"/>
          <p:cNvSpPr>
            <a:spLocks noChangeShapeType="1"/>
          </p:cNvSpPr>
          <p:nvPr/>
        </p:nvSpPr>
        <p:spPr bwMode="auto">
          <a:xfrm flipV="1">
            <a:off x="2971800" y="3810000"/>
            <a:ext cx="1295400" cy="7620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1" name="Line 29"/>
          <p:cNvSpPr>
            <a:spLocks noChangeShapeType="1"/>
          </p:cNvSpPr>
          <p:nvPr/>
        </p:nvSpPr>
        <p:spPr bwMode="auto">
          <a:xfrm flipV="1">
            <a:off x="4953000" y="3810000"/>
            <a:ext cx="1295400" cy="15240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2" name="Line 30"/>
          <p:cNvSpPr>
            <a:spLocks noChangeShapeType="1"/>
          </p:cNvSpPr>
          <p:nvPr/>
        </p:nvSpPr>
        <p:spPr bwMode="auto">
          <a:xfrm flipV="1">
            <a:off x="5867400" y="5638800"/>
            <a:ext cx="1295400" cy="15240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3" name="Line 31"/>
          <p:cNvSpPr>
            <a:spLocks noChangeShapeType="1"/>
          </p:cNvSpPr>
          <p:nvPr/>
        </p:nvSpPr>
        <p:spPr bwMode="auto">
          <a:xfrm flipV="1">
            <a:off x="3886200" y="5715000"/>
            <a:ext cx="1295400" cy="7620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4" name="Line 32"/>
          <p:cNvSpPr>
            <a:spLocks noChangeShapeType="1"/>
          </p:cNvSpPr>
          <p:nvPr/>
        </p:nvSpPr>
        <p:spPr bwMode="auto">
          <a:xfrm>
            <a:off x="4572000" y="5257800"/>
            <a:ext cx="0" cy="121920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5" name="Line 33"/>
          <p:cNvSpPr>
            <a:spLocks noChangeShapeType="1"/>
          </p:cNvSpPr>
          <p:nvPr/>
        </p:nvSpPr>
        <p:spPr bwMode="auto">
          <a:xfrm>
            <a:off x="2667000" y="5334000"/>
            <a:ext cx="0" cy="1295400"/>
          </a:xfrm>
          <a:prstGeom prst="lin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6" name="Text Box 34"/>
          <p:cNvSpPr txBox="1">
            <a:spLocks noChangeArrowheads="1"/>
          </p:cNvSpPr>
          <p:nvPr/>
        </p:nvSpPr>
        <p:spPr bwMode="auto">
          <a:xfrm>
            <a:off x="0" y="0"/>
            <a:ext cx="8763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3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23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9" dur="5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20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9" grpId="0" animBg="1"/>
      <p:bldP spid="23570" grpId="0" animBg="1"/>
      <p:bldP spid="23571" grpId="0" animBg="1"/>
      <p:bldP spid="23572" grpId="0" animBg="1"/>
      <p:bldP spid="23575" grpId="0" animBg="1"/>
      <p:bldP spid="23576" grpId="0" animBg="1"/>
      <p:bldP spid="23577" grpId="0" animBg="1"/>
      <p:bldP spid="23578" grpId="0" animBg="1"/>
      <p:bldP spid="23579" grpId="0" animBg="1"/>
      <p:bldP spid="23580" grpId="0" animBg="1"/>
      <p:bldP spid="23581" grpId="0" animBg="1"/>
      <p:bldP spid="23584" grpId="0" animBg="1"/>
      <p:bldP spid="23585" grpId="0" animBg="1"/>
      <p:bldP spid="235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Рисунок1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400" y="4191000"/>
            <a:ext cx="1109284" cy="1519237"/>
          </a:xfrm>
          <a:prstGeom prst="rect">
            <a:avLst/>
          </a:prstGeom>
        </p:spPr>
      </p:pic>
      <p:pic>
        <p:nvPicPr>
          <p:cNvPr id="13" name="Рисунок 12" descr="Рисунок1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886200"/>
            <a:ext cx="1092351" cy="1496046"/>
          </a:xfrm>
          <a:prstGeom prst="rect">
            <a:avLst/>
          </a:prstGeom>
        </p:spPr>
      </p:pic>
      <p:pic>
        <p:nvPicPr>
          <p:cNvPr id="12" name="Рисунок 11" descr="Рисунок1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505200"/>
            <a:ext cx="1232087" cy="1551517"/>
          </a:xfrm>
          <a:prstGeom prst="rect">
            <a:avLst/>
          </a:prstGeom>
        </p:spPr>
      </p:pic>
      <p:pic>
        <p:nvPicPr>
          <p:cNvPr id="11" name="Рисунок 10" descr="Рисунок1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3733800"/>
            <a:ext cx="1219200" cy="1535289"/>
          </a:xfrm>
          <a:prstGeom prst="rect">
            <a:avLst/>
          </a:prstGeom>
        </p:spPr>
      </p:pic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762000"/>
            <a:ext cx="8686800" cy="1096963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omic Sans MS" pitchFamily="66" charset="0"/>
              </a:rPr>
              <a:t>Попробуйте составить слова из таких симметричных букв, например слово </a:t>
            </a:r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1828800" y="3657600"/>
            <a:ext cx="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>
            <a:off x="3657600" y="3733800"/>
            <a:ext cx="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>
            <a:off x="7162800" y="4038600"/>
            <a:ext cx="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>
            <a:off x="5410200" y="3200400"/>
            <a:ext cx="0" cy="1828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2356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235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35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70" decel="100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770" decel="100000"/>
                                        <p:tgtEl>
                                          <p:spTgt spid="2356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848600" cy="4068763"/>
          </a:xfrm>
        </p:spPr>
        <p:txBody>
          <a:bodyPr/>
          <a:lstStyle/>
          <a:p>
            <a:r>
              <a:rPr lang="ru-RU" sz="4000" smtClean="0">
                <a:latin typeface="Comic Sans MS" pitchFamily="66" charset="0"/>
              </a:rPr>
              <a:t>На самом деле это не все буквы, обладающие осью симметрии... в русском алфавите их намного больше. Подумайте сами, какие буквы мы забыли тут упомянуть</a:t>
            </a:r>
          </a:p>
        </p:txBody>
      </p:sp>
      <p:pic>
        <p:nvPicPr>
          <p:cNvPr id="24579" name="Picture 5" descr="112206853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0"/>
            <a:ext cx="1087438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6" descr="11220685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849938"/>
            <a:ext cx="966788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 descr="112206884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304800"/>
            <a:ext cx="10588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8" descr="112206884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3363" y="5889625"/>
            <a:ext cx="1290637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4000" smtClean="0">
                <a:latin typeface="Comic Sans MS" pitchFamily="66" charset="0"/>
              </a:rPr>
              <a:t>А теперь давайте ещё раз понаблюдаем, где встречается симметрия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Рисунок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505325" cy="3390900"/>
          </a:xfrm>
          <a:prstGeom prst="rect">
            <a:avLst/>
          </a:prstGeom>
        </p:spPr>
      </p:pic>
      <p:pic>
        <p:nvPicPr>
          <p:cNvPr id="19" name="Рисунок 18" descr="Рисунок1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0"/>
            <a:ext cx="4648200" cy="3657600"/>
          </a:xfrm>
          <a:prstGeom prst="rect">
            <a:avLst/>
          </a:prstGeom>
        </p:spPr>
      </p:pic>
      <p:pic>
        <p:nvPicPr>
          <p:cNvPr id="20" name="Рисунок 19" descr="Рисунок1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276600"/>
            <a:ext cx="4214191" cy="1607127"/>
          </a:xfrm>
          <a:prstGeom prst="rect">
            <a:avLst/>
          </a:prstGeom>
        </p:spPr>
      </p:pic>
      <p:pic>
        <p:nvPicPr>
          <p:cNvPr id="21" name="Рисунок 20" descr="Рисунок1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8600" y="2895600"/>
            <a:ext cx="1878227" cy="1813034"/>
          </a:xfrm>
          <a:prstGeom prst="rect">
            <a:avLst/>
          </a:prstGeom>
        </p:spPr>
      </p:pic>
      <p:pic>
        <p:nvPicPr>
          <p:cNvPr id="23" name="Рисунок 22" descr="Рисунок19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0" y="4808306"/>
            <a:ext cx="3200400" cy="2049694"/>
          </a:xfrm>
          <a:prstGeom prst="rect">
            <a:avLst/>
          </a:prstGeom>
        </p:spPr>
      </p:pic>
      <p:pic>
        <p:nvPicPr>
          <p:cNvPr id="49154" name="Picture 2" descr="F:\Геометрия - симметрия\Животные\Насекомые\бабочка. 3d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124200" y="4724400"/>
            <a:ext cx="2844800" cy="2133600"/>
          </a:xfrm>
          <a:prstGeom prst="rect">
            <a:avLst/>
          </a:prstGeom>
          <a:noFill/>
        </p:spPr>
      </p:pic>
      <p:pic>
        <p:nvPicPr>
          <p:cNvPr id="22" name="Рисунок 21" descr="Рисунок18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36920" y="3550920"/>
            <a:ext cx="3307080" cy="330708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6" name="Oval 5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705600" y="5867400"/>
            <a:ext cx="2133600" cy="609600"/>
          </a:xfrm>
          <a:prstGeom prst="ellipse">
            <a:avLst/>
          </a:prstGeom>
          <a:solidFill>
            <a:schemeClr val="accent1"/>
          </a:solidFill>
          <a:ln w="76200" cap="rnd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3352800" y="3124200"/>
            <a:ext cx="152400" cy="152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800" b="1" dirty="0" smtClean="0">
                <a:solidFill>
                  <a:srgbClr val="3333CC"/>
                </a:solidFill>
                <a:latin typeface="Comic Sans MS" pitchFamily="66" charset="0"/>
              </a:rPr>
              <a:t>Симметричны ли точки?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533400" y="32766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 flipH="1">
            <a:off x="1600200" y="36576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>
            <a:off x="1524000" y="27432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7010400" y="2062163"/>
            <a:ext cx="350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1143000" y="1985963"/>
            <a:ext cx="350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5257800" y="2443163"/>
            <a:ext cx="350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3352800" y="1757363"/>
            <a:ext cx="350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auto">
          <a:xfrm>
            <a:off x="4800600" y="4114800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66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3352800" y="4271963"/>
            <a:ext cx="328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66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6477000" y="4114800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66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6164" name="Rectangle 20"/>
          <p:cNvSpPr>
            <a:spLocks noChangeArrowheads="1"/>
          </p:cNvSpPr>
          <p:nvPr/>
        </p:nvSpPr>
        <p:spPr bwMode="auto">
          <a:xfrm>
            <a:off x="1752600" y="4271963"/>
            <a:ext cx="328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66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6165" name="Text Box 21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762000" y="4881563"/>
            <a:ext cx="465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да</a:t>
            </a:r>
          </a:p>
        </p:txBody>
      </p:sp>
      <p:sp>
        <p:nvSpPr>
          <p:cNvPr id="6166" name="Text Box 22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524000" y="4881563"/>
            <a:ext cx="58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нет</a:t>
            </a:r>
          </a:p>
        </p:txBody>
      </p:sp>
      <p:sp>
        <p:nvSpPr>
          <p:cNvPr id="6171" name="Oval 27"/>
          <p:cNvSpPr>
            <a:spLocks noChangeArrowheads="1"/>
          </p:cNvSpPr>
          <p:nvPr/>
        </p:nvSpPr>
        <p:spPr bwMode="auto">
          <a:xfrm>
            <a:off x="5181600" y="28194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2" name="Oval 28"/>
          <p:cNvSpPr>
            <a:spLocks noChangeArrowheads="1"/>
          </p:cNvSpPr>
          <p:nvPr/>
        </p:nvSpPr>
        <p:spPr bwMode="auto">
          <a:xfrm>
            <a:off x="4648200" y="41148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6174" name="AutoShape 30"/>
          <p:cNvCxnSpPr>
            <a:cxnSpLocks noChangeShapeType="1"/>
            <a:stCxn id="6173" idx="4"/>
            <a:endCxn id="6169" idx="6"/>
          </p:cNvCxnSpPr>
          <p:nvPr/>
        </p:nvCxnSpPr>
        <p:spPr bwMode="auto">
          <a:xfrm>
            <a:off x="3314700" y="1905000"/>
            <a:ext cx="38100" cy="24765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sp>
        <p:nvSpPr>
          <p:cNvPr id="6176" name="Text Box 3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2743200" y="1376363"/>
            <a:ext cx="465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да</a:t>
            </a:r>
          </a:p>
        </p:txBody>
      </p:sp>
      <p:sp>
        <p:nvSpPr>
          <p:cNvPr id="6177" name="Text Box 3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581400" y="1376363"/>
            <a:ext cx="58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нет</a:t>
            </a:r>
          </a:p>
        </p:txBody>
      </p:sp>
      <p:sp>
        <p:nvSpPr>
          <p:cNvPr id="6179" name="Line 35"/>
          <p:cNvSpPr>
            <a:spLocks noChangeShapeType="1"/>
          </p:cNvSpPr>
          <p:nvPr/>
        </p:nvSpPr>
        <p:spPr bwMode="auto">
          <a:xfrm flipH="1">
            <a:off x="4724400" y="2895600"/>
            <a:ext cx="4572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80" name="Text Box 3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114800" y="4881563"/>
            <a:ext cx="465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да</a:t>
            </a:r>
          </a:p>
        </p:txBody>
      </p:sp>
      <p:sp>
        <p:nvSpPr>
          <p:cNvPr id="6181" name="Text Box 37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953000" y="4881563"/>
            <a:ext cx="58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нет</a:t>
            </a:r>
          </a:p>
        </p:txBody>
      </p:sp>
      <p:cxnSp>
        <p:nvCxnSpPr>
          <p:cNvPr id="6186" name="AutoShape 42"/>
          <p:cNvCxnSpPr>
            <a:cxnSpLocks noChangeShapeType="1"/>
            <a:stCxn id="6185" idx="0"/>
            <a:endCxn id="6184" idx="4"/>
          </p:cNvCxnSpPr>
          <p:nvPr/>
        </p:nvCxnSpPr>
        <p:spPr bwMode="auto">
          <a:xfrm>
            <a:off x="6972300" y="2438400"/>
            <a:ext cx="0" cy="16764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sp>
        <p:nvSpPr>
          <p:cNvPr id="6188" name="Line 44"/>
          <p:cNvSpPr>
            <a:spLocks noChangeShapeType="1"/>
          </p:cNvSpPr>
          <p:nvPr/>
        </p:nvSpPr>
        <p:spPr bwMode="auto">
          <a:xfrm flipH="1">
            <a:off x="6934200" y="2667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89" name="Line 45"/>
          <p:cNvSpPr>
            <a:spLocks noChangeShapeType="1"/>
          </p:cNvSpPr>
          <p:nvPr/>
        </p:nvSpPr>
        <p:spPr bwMode="auto">
          <a:xfrm flipH="1">
            <a:off x="6934200" y="3657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90" name="Text Box 46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6248400" y="1371600"/>
            <a:ext cx="465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да</a:t>
            </a:r>
          </a:p>
        </p:txBody>
      </p:sp>
      <p:sp>
        <p:nvSpPr>
          <p:cNvPr id="6191" name="Text Box 4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934200" y="1371600"/>
            <a:ext cx="585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>
                <a:latin typeface="Comic Sans MS" pitchFamily="66" charset="0"/>
              </a:rPr>
              <a:t>нет</a:t>
            </a:r>
          </a:p>
        </p:txBody>
      </p:sp>
      <p:sp>
        <p:nvSpPr>
          <p:cNvPr id="6195" name="Text Box 51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6934200" y="5943600"/>
            <a:ext cx="1682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omic Sans MS" pitchFamily="66" charset="0"/>
              </a:rPr>
              <a:t>продолжить</a:t>
            </a:r>
          </a:p>
        </p:txBody>
      </p:sp>
      <p:cxnSp>
        <p:nvCxnSpPr>
          <p:cNvPr id="6199" name="AutoShape 55"/>
          <p:cNvCxnSpPr>
            <a:cxnSpLocks noChangeShapeType="1"/>
            <a:stCxn id="6149" idx="4"/>
            <a:endCxn id="6150" idx="0"/>
          </p:cNvCxnSpPr>
          <p:nvPr/>
        </p:nvCxnSpPr>
        <p:spPr bwMode="auto">
          <a:xfrm>
            <a:off x="1562100" y="2362200"/>
            <a:ext cx="76200" cy="18288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</p:cxn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1600200" y="41910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1524000" y="22860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5" name="Oval 41"/>
          <p:cNvSpPr>
            <a:spLocks noChangeArrowheads="1"/>
          </p:cNvSpPr>
          <p:nvPr/>
        </p:nvSpPr>
        <p:spPr bwMode="auto">
          <a:xfrm>
            <a:off x="6934200" y="24384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84" name="Oval 40"/>
          <p:cNvSpPr>
            <a:spLocks noChangeArrowheads="1"/>
          </p:cNvSpPr>
          <p:nvPr/>
        </p:nvSpPr>
        <p:spPr bwMode="auto">
          <a:xfrm>
            <a:off x="6934200" y="40386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00" name="Line 56"/>
          <p:cNvSpPr>
            <a:spLocks noChangeShapeType="1"/>
          </p:cNvSpPr>
          <p:nvPr/>
        </p:nvSpPr>
        <p:spPr bwMode="auto">
          <a:xfrm>
            <a:off x="7010400" y="31242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01" name="Line 57"/>
          <p:cNvSpPr>
            <a:spLocks noChangeShapeType="1"/>
          </p:cNvSpPr>
          <p:nvPr/>
        </p:nvSpPr>
        <p:spPr bwMode="auto">
          <a:xfrm>
            <a:off x="7162800" y="3124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69" name="Oval 25"/>
          <p:cNvSpPr>
            <a:spLocks noChangeArrowheads="1"/>
          </p:cNvSpPr>
          <p:nvPr/>
        </p:nvSpPr>
        <p:spPr bwMode="auto">
          <a:xfrm>
            <a:off x="3276600" y="43434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73" name="Oval 29"/>
          <p:cNvSpPr>
            <a:spLocks noChangeArrowheads="1"/>
          </p:cNvSpPr>
          <p:nvPr/>
        </p:nvSpPr>
        <p:spPr bwMode="auto">
          <a:xfrm>
            <a:off x="3276600" y="1828800"/>
            <a:ext cx="76200" cy="762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6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6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6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6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6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6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6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6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6" grpId="0" animBg="1"/>
      <p:bldP spid="6175" grpId="0" animBg="1"/>
      <p:bldP spid="6146" grpId="0"/>
      <p:bldP spid="6148" grpId="0" animBg="1"/>
      <p:bldP spid="6155" grpId="0" animBg="1"/>
      <p:bldP spid="6156" grpId="0" animBg="1"/>
      <p:bldP spid="6157" grpId="0"/>
      <p:bldP spid="6158" grpId="0"/>
      <p:bldP spid="6159" grpId="0"/>
      <p:bldP spid="6160" grpId="0"/>
      <p:bldP spid="6161" grpId="0"/>
      <p:bldP spid="6162" grpId="0"/>
      <p:bldP spid="6163" grpId="0"/>
      <p:bldP spid="6164" grpId="0"/>
      <p:bldP spid="6165" grpId="0"/>
      <p:bldP spid="6166" grpId="0"/>
      <p:bldP spid="6171" grpId="0" animBg="1"/>
      <p:bldP spid="6172" grpId="0" animBg="1"/>
      <p:bldP spid="6176" grpId="0"/>
      <p:bldP spid="6177" grpId="0"/>
      <p:bldP spid="6179" grpId="0" animBg="1"/>
      <p:bldP spid="6180" grpId="0"/>
      <p:bldP spid="6181" grpId="0"/>
      <p:bldP spid="6188" grpId="0" animBg="1"/>
      <p:bldP spid="6189" grpId="0" animBg="1"/>
      <p:bldP spid="6190" grpId="0"/>
      <p:bldP spid="6191" grpId="0"/>
      <p:bldP spid="6195" grpId="0"/>
      <p:bldP spid="6150" grpId="0" animBg="1"/>
      <p:bldP spid="6149" grpId="0" animBg="1"/>
      <p:bldP spid="6185" grpId="0" animBg="1"/>
      <p:bldP spid="6184" grpId="0" animBg="1"/>
      <p:bldP spid="6200" grpId="0" animBg="1"/>
      <p:bldP spid="6201" grpId="0" animBg="1"/>
      <p:bldP spid="6169" grpId="0" animBg="1"/>
      <p:bldP spid="61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13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6705600" y="5867400"/>
            <a:ext cx="2057400" cy="762000"/>
          </a:xfrm>
          <a:prstGeom prst="chevron">
            <a:avLst>
              <a:gd name="adj" fmla="val 67500"/>
            </a:avLst>
          </a:prstGeom>
          <a:solidFill>
            <a:srgbClr val="FF9933"/>
          </a:solidFill>
          <a:ln w="76200" cap="rnd">
            <a:solidFill>
              <a:srgbClr val="FF0066"/>
            </a:solidFill>
            <a:prstDash val="sysDot"/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>
              <a:solidFill>
                <a:srgbClr val="FF3300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0"/>
            <a:ext cx="4724400" cy="1600200"/>
          </a:xfrm>
        </p:spPr>
        <p:txBody>
          <a:bodyPr/>
          <a:lstStyle/>
          <a:p>
            <a:pPr eaLnBrk="1" hangingPunct="1"/>
            <a:r>
              <a:rPr lang="ru-RU" sz="7200" dirty="0" smtClean="0">
                <a:latin typeface="Comic Sans MS" pitchFamily="66" charset="0"/>
              </a:rPr>
              <a:t>ВЕРНО!!!</a:t>
            </a:r>
          </a:p>
        </p:txBody>
      </p:sp>
      <p:sp>
        <p:nvSpPr>
          <p:cNvPr id="5126" name="Line 7"/>
          <p:cNvSpPr>
            <a:spLocks noChangeShapeType="1"/>
          </p:cNvSpPr>
          <p:nvPr/>
        </p:nvSpPr>
        <p:spPr bwMode="auto">
          <a:xfrm>
            <a:off x="2438400" y="1447800"/>
            <a:ext cx="4191000" cy="0"/>
          </a:xfrm>
          <a:prstGeom prst="line">
            <a:avLst/>
          </a:prstGeom>
          <a:noFill/>
          <a:ln w="57150" cap="rnd">
            <a:solidFill>
              <a:schemeClr val="tx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Text Box 1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010400" y="59436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993366"/>
                </a:solidFill>
                <a:latin typeface="Comic Sans MS" pitchFamily="66" charset="0"/>
              </a:rPr>
              <a:t>вернуться</a:t>
            </a:r>
            <a:r>
              <a:rPr lang="ru-RU" b="1">
                <a:latin typeface="Comic Sans MS" pitchFamily="66" charset="0"/>
              </a:rPr>
              <a:t> </a:t>
            </a:r>
            <a:r>
              <a:rPr lang="ru-RU" b="1">
                <a:solidFill>
                  <a:srgbClr val="6600CC"/>
                </a:solidFill>
                <a:latin typeface="Comic Sans MS" pitchFamily="66" charset="0"/>
              </a:rPr>
              <a:t>к</a:t>
            </a:r>
            <a:r>
              <a:rPr lang="ru-RU" b="1">
                <a:latin typeface="Comic Sans MS" pitchFamily="66" charset="0"/>
              </a:rPr>
              <a:t> </a:t>
            </a:r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заданию</a:t>
            </a:r>
          </a:p>
        </p:txBody>
      </p:sp>
      <p:pic>
        <p:nvPicPr>
          <p:cNvPr id="8" name="Picture 15" descr="ученик идет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2362200"/>
            <a:ext cx="1752600" cy="301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Рисунок5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4200" y="1676400"/>
            <a:ext cx="3838575" cy="3609975"/>
          </a:xfrm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4600" y="304800"/>
            <a:ext cx="51054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Увы... неверно!</a:t>
            </a:r>
          </a:p>
        </p:txBody>
      </p:sp>
      <p:sp>
        <p:nvSpPr>
          <p:cNvPr id="6158" name="AutoShape 17">
            <a:hlinkClick r:id="rId3" action="ppaction://hlinksldjump"/>
          </p:cNvPr>
          <p:cNvSpPr>
            <a:spLocks noChangeArrowheads="1"/>
          </p:cNvSpPr>
          <p:nvPr/>
        </p:nvSpPr>
        <p:spPr bwMode="auto">
          <a:xfrm rot="10800000">
            <a:off x="6705600" y="5867400"/>
            <a:ext cx="2057400" cy="762000"/>
          </a:xfrm>
          <a:prstGeom prst="chevron">
            <a:avLst>
              <a:gd name="adj" fmla="val 67500"/>
            </a:avLst>
          </a:prstGeom>
          <a:solidFill>
            <a:schemeClr val="accent2"/>
          </a:solidFill>
          <a:ln w="76200" cap="rnd">
            <a:solidFill>
              <a:srgbClr val="99FFCC"/>
            </a:solidFill>
            <a:prstDash val="sysDot"/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endParaRPr lang="ru-RU">
              <a:solidFill>
                <a:srgbClr val="FF3300"/>
              </a:solidFill>
            </a:endParaRPr>
          </a:p>
        </p:txBody>
      </p:sp>
      <p:sp>
        <p:nvSpPr>
          <p:cNvPr id="6159" name="Text Box 18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7010400" y="5943600"/>
            <a:ext cx="144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вернуться</a:t>
            </a:r>
            <a:r>
              <a:rPr lang="ru-RU" b="1" dirty="0">
                <a:latin typeface="Comic Sans MS" pitchFamily="66" charset="0"/>
              </a:rPr>
              <a:t> </a:t>
            </a:r>
            <a:r>
              <a:rPr lang="ru-RU" b="1" dirty="0">
                <a:solidFill>
                  <a:schemeClr val="accent6"/>
                </a:solidFill>
                <a:latin typeface="Comic Sans MS" pitchFamily="66" charset="0"/>
              </a:rPr>
              <a:t>к</a:t>
            </a:r>
            <a:r>
              <a:rPr lang="ru-RU" b="1" dirty="0">
                <a:latin typeface="Comic Sans MS" pitchFamily="66" charset="0"/>
              </a:rPr>
              <a:t> </a:t>
            </a:r>
            <a:r>
              <a:rPr lang="ru-RU" b="1" dirty="0">
                <a:solidFill>
                  <a:srgbClr val="FFFF00"/>
                </a:solidFill>
                <a:latin typeface="Comic Sans MS" pitchFamily="66" charset="0"/>
              </a:rPr>
              <a:t>заданию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smtClean="0">
                <a:latin typeface="Comic Sans MS" pitchFamily="66" charset="0"/>
              </a:rPr>
              <a:t>Попробуйте сами построить: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678363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Точку </a:t>
            </a:r>
            <a:r>
              <a:rPr lang="en-US" b="1" dirty="0" smtClean="0">
                <a:solidFill>
                  <a:srgbClr val="FF3300"/>
                </a:solidFill>
                <a:latin typeface="Comic Sans MS" pitchFamily="66" charset="0"/>
              </a:rPr>
              <a:t>A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, симметричную точке 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val="FF9900"/>
                </a:solidFill>
                <a:latin typeface="Comic Sans MS" pitchFamily="66" charset="0"/>
              </a:rPr>
              <a:t>B</a:t>
            </a:r>
            <a:r>
              <a:rPr lang="ru-RU" dirty="0" smtClean="0">
                <a:solidFill>
                  <a:srgbClr val="FF99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относительно прямой </a:t>
            </a:r>
            <a:r>
              <a:rPr lang="ru-RU" dirty="0" smtClean="0">
                <a:solidFill>
                  <a:srgbClr val="FF33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V="1">
            <a:off x="1143000" y="3276600"/>
            <a:ext cx="67056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3200400" y="32766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200400" y="2971800"/>
            <a:ext cx="22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9933"/>
                </a:solidFill>
                <a:latin typeface="Comic Sans MS" pitchFamily="66" charset="0"/>
              </a:rPr>
              <a:t>B</a:t>
            </a:r>
            <a:endParaRPr lang="ru-RU" b="1">
              <a:solidFill>
                <a:srgbClr val="FF9933"/>
              </a:solidFill>
              <a:latin typeface="Comic Sans MS" pitchFamily="66" charset="0"/>
            </a:endParaRP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228600" y="5715000"/>
            <a:ext cx="5105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8000"/>
                </a:solidFill>
                <a:latin typeface="Comic Sans MS" pitchFamily="66" charset="0"/>
              </a:rPr>
              <a:t>если расстояние от точки В до прямой равно 3 см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7239000" y="29718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  <p:bldP spid="13316" grpId="0" animBg="1"/>
      <p:bldP spid="13322" grpId="0" animBg="1"/>
      <p:bldP spid="13323" grpId="0"/>
      <p:bldP spid="13326" grpId="0"/>
      <p:bldP spid="133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362200" y="0"/>
            <a:ext cx="5029200" cy="1143000"/>
          </a:xfrm>
        </p:spPr>
        <p:txBody>
          <a:bodyPr/>
          <a:lstStyle/>
          <a:p>
            <a:pPr eaLnBrk="1" hangingPunct="1"/>
            <a:r>
              <a:rPr lang="ru-RU" smtClean="0">
                <a:latin typeface="Comic Sans MS" pitchFamily="66" charset="0"/>
              </a:rPr>
              <a:t>Проверьте себя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V="1">
            <a:off x="990600" y="2362200"/>
            <a:ext cx="67056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3352800" y="1676400"/>
            <a:ext cx="1143000" cy="3657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 rot="-1139608">
            <a:off x="3886200" y="3276600"/>
            <a:ext cx="152400" cy="173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505200" y="1828800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6600CC"/>
                </a:solidFill>
                <a:latin typeface="Comic Sans MS" pitchFamily="66" charset="0"/>
              </a:rPr>
              <a:t>B</a:t>
            </a:r>
            <a:endParaRPr lang="ru-RU" b="1">
              <a:solidFill>
                <a:srgbClr val="6600CC"/>
              </a:solidFill>
              <a:latin typeface="Comic Sans MS" pitchFamily="66" charset="0"/>
            </a:endParaRP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962400" y="3429000"/>
            <a:ext cx="381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latin typeface="Comic Sans MS" pitchFamily="66" charset="0"/>
              </a:rPr>
              <a:t>O</a:t>
            </a:r>
            <a:endParaRPr lang="ru-RU" sz="1600" b="1">
              <a:latin typeface="Comic Sans MS" pitchFamily="66" charset="0"/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343400" y="4572000"/>
            <a:ext cx="369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CC0066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581400" y="2362200"/>
            <a:ext cx="307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latin typeface="Comic Sans MS" pitchFamily="66" charset="0"/>
              </a:rPr>
              <a:t>3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4114800" y="3810000"/>
            <a:ext cx="3079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latin typeface="Comic Sans MS" pitchFamily="66" charset="0"/>
              </a:rPr>
              <a:t>3</a:t>
            </a:r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>
            <a:off x="2362200" y="1142999"/>
            <a:ext cx="4724400" cy="45719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7315200" y="20574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6600CC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5105400" y="3886200"/>
            <a:ext cx="23622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3300"/>
                </a:solidFill>
                <a:latin typeface="Comic Sans MS" pitchFamily="66" charset="0"/>
              </a:rPr>
              <a:t>2.</a:t>
            </a:r>
            <a:r>
              <a:rPr lang="ru-RU" b="1">
                <a:latin typeface="Comic Sans MS" pitchFamily="66" charset="0"/>
              </a:rPr>
              <a:t> На продолжении      перпендикуляра ВО построим отрезок ОА, равный 3 см</a:t>
            </a:r>
          </a:p>
        </p:txBody>
      </p:sp>
      <p:cxnSp>
        <p:nvCxnSpPr>
          <p:cNvPr id="14359" name="AutoShape 23"/>
          <p:cNvCxnSpPr>
            <a:cxnSpLocks noChangeShapeType="1"/>
            <a:stCxn id="14345" idx="4"/>
            <a:endCxn id="14347" idx="5"/>
          </p:cNvCxnSpPr>
          <p:nvPr/>
        </p:nvCxnSpPr>
        <p:spPr bwMode="auto">
          <a:xfrm>
            <a:off x="3924300" y="3505200"/>
            <a:ext cx="407988" cy="1284288"/>
          </a:xfrm>
          <a:prstGeom prst="straightConnector1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</p:cxnSp>
      <p:sp>
        <p:nvSpPr>
          <p:cNvPr id="14347" name="Oval 11"/>
          <p:cNvSpPr>
            <a:spLocks noChangeArrowheads="1"/>
          </p:cNvSpPr>
          <p:nvPr/>
        </p:nvSpPr>
        <p:spPr bwMode="auto">
          <a:xfrm>
            <a:off x="4267200" y="47244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4361" name="AutoShape 25"/>
          <p:cNvCxnSpPr>
            <a:cxnSpLocks noChangeShapeType="1"/>
            <a:stCxn id="14344" idx="7"/>
            <a:endCxn id="14345" idx="1"/>
          </p:cNvCxnSpPr>
          <p:nvPr/>
        </p:nvCxnSpPr>
        <p:spPr bwMode="auto">
          <a:xfrm>
            <a:off x="3494088" y="2068513"/>
            <a:ext cx="403225" cy="1371600"/>
          </a:xfrm>
          <a:prstGeom prst="straightConnector1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</p:cxnSp>
      <p:sp>
        <p:nvSpPr>
          <p:cNvPr id="14344" name="Oval 8"/>
          <p:cNvSpPr>
            <a:spLocks noChangeArrowheads="1"/>
          </p:cNvSpPr>
          <p:nvPr/>
        </p:nvSpPr>
        <p:spPr bwMode="auto">
          <a:xfrm>
            <a:off x="3429000" y="20574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3581400" y="2743200"/>
            <a:ext cx="2286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63" name="Line 27"/>
          <p:cNvSpPr>
            <a:spLocks noChangeShapeType="1"/>
          </p:cNvSpPr>
          <p:nvPr/>
        </p:nvSpPr>
        <p:spPr bwMode="auto">
          <a:xfrm>
            <a:off x="4038600" y="4114800"/>
            <a:ext cx="228600" cy="7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3886200" y="3429000"/>
            <a:ext cx="76200" cy="762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64" name="Text Box 28"/>
          <p:cNvSpPr txBox="1">
            <a:spLocks noChangeArrowheads="1"/>
          </p:cNvSpPr>
          <p:nvPr/>
        </p:nvSpPr>
        <p:spPr bwMode="auto">
          <a:xfrm>
            <a:off x="0" y="5715000"/>
            <a:ext cx="8813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3300"/>
                </a:solidFill>
                <a:latin typeface="Comic Sans MS" pitchFamily="66" charset="0"/>
              </a:rPr>
              <a:t>Вывод:</a:t>
            </a:r>
            <a:r>
              <a:rPr lang="ru-RU" sz="2000" b="1" dirty="0">
                <a:latin typeface="Comic Sans MS" pitchFamily="66" charset="0"/>
              </a:rPr>
              <a:t> мы получили точку </a:t>
            </a:r>
            <a:r>
              <a:rPr lang="ru-RU" sz="2000" b="1" dirty="0">
                <a:solidFill>
                  <a:srgbClr val="CC0066"/>
                </a:solidFill>
                <a:latin typeface="Comic Sans MS" pitchFamily="66" charset="0"/>
              </a:rPr>
              <a:t>А</a:t>
            </a:r>
            <a:r>
              <a:rPr lang="ru-RU" sz="2000" b="1" dirty="0">
                <a:latin typeface="Comic Sans MS" pitchFamily="66" charset="0"/>
              </a:rPr>
              <a:t>, симметричную точке </a:t>
            </a:r>
            <a:r>
              <a:rPr lang="ru-RU" sz="2000" b="1" dirty="0" smtClean="0">
                <a:solidFill>
                  <a:srgbClr val="6600CC"/>
                </a:solidFill>
                <a:latin typeface="Comic Sans MS" pitchFamily="66" charset="0"/>
              </a:rPr>
              <a:t>В</a:t>
            </a:r>
            <a:r>
              <a:rPr lang="ru-RU" sz="2000" b="1" dirty="0" smtClean="0">
                <a:latin typeface="Comic Sans MS" pitchFamily="66" charset="0"/>
              </a:rPr>
              <a:t> </a:t>
            </a:r>
            <a:r>
              <a:rPr lang="ru-RU" sz="2000" b="1" dirty="0">
                <a:latin typeface="Comic Sans MS" pitchFamily="66" charset="0"/>
              </a:rPr>
              <a:t>относительно прямой </a:t>
            </a:r>
            <a:r>
              <a:rPr lang="ru-RU" sz="2000" b="1" dirty="0">
                <a:solidFill>
                  <a:srgbClr val="6600CC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304800" y="1484313"/>
            <a:ext cx="2743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1.</a:t>
            </a:r>
            <a:r>
              <a:rPr lang="ru-RU" b="1">
                <a:latin typeface="Comic Sans MS" pitchFamily="66" charset="0"/>
              </a:rPr>
              <a:t> Проведём перпендикуляр из точки В на прямую а, равный 3 см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900" decel="100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900" decel="100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900" decel="100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770" decel="1000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770" decel="100000"/>
                                        <p:tgtEl>
                                          <p:spTgt spid="143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1" dur="77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3" dur="770" fill="hold"/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1" grpId="0" animBg="1"/>
      <p:bldP spid="14342" grpId="0" animBg="1"/>
      <p:bldP spid="14343" grpId="0"/>
      <p:bldP spid="14346" grpId="0"/>
      <p:bldP spid="14348" grpId="0"/>
      <p:bldP spid="14349" grpId="0"/>
      <p:bldP spid="14352" grpId="0"/>
      <p:bldP spid="14354" grpId="0"/>
      <p:bldP spid="14355" grpId="0"/>
      <p:bldP spid="14347" grpId="0" animBg="1"/>
      <p:bldP spid="14344" grpId="0" animBg="1"/>
      <p:bldP spid="14350" grpId="0" animBg="1"/>
      <p:bldP spid="14363" grpId="0" animBg="1"/>
      <p:bldP spid="14345" grpId="0" animBg="1"/>
      <p:bldP spid="14364" grpId="0"/>
      <p:bldP spid="92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304800" y="381000"/>
            <a:ext cx="8305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Построить:</a:t>
            </a:r>
          </a:p>
          <a:p>
            <a:pPr algn="ctr"/>
            <a:r>
              <a:rPr lang="ru-RU" sz="2400" dirty="0">
                <a:solidFill>
                  <a:schemeClr val="accent2"/>
                </a:solidFill>
                <a:latin typeface="Comic Sans MS" pitchFamily="66" charset="0"/>
              </a:rPr>
              <a:t>отрезок </a:t>
            </a:r>
            <a:r>
              <a:rPr lang="ru-RU" sz="2400" dirty="0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1600" b="1" dirty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sz="2400" dirty="0">
                <a:solidFill>
                  <a:srgbClr val="FF0000"/>
                </a:solidFill>
                <a:latin typeface="Comic Sans MS" pitchFamily="66" charset="0"/>
              </a:rPr>
              <a:t>В</a:t>
            </a:r>
            <a:r>
              <a:rPr lang="ru-RU" sz="1600" b="1" dirty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sz="2400" b="1" dirty="0">
                <a:solidFill>
                  <a:schemeClr val="accent2"/>
                </a:solidFill>
                <a:latin typeface="Comic Sans MS" pitchFamily="66" charset="0"/>
              </a:rPr>
              <a:t>,</a:t>
            </a:r>
            <a:r>
              <a:rPr lang="ru-RU" sz="2400" b="1" dirty="0">
                <a:solidFill>
                  <a:schemeClr val="accent2"/>
                </a:solidFill>
              </a:rPr>
              <a:t> </a:t>
            </a:r>
            <a:r>
              <a:rPr lang="ru-RU" sz="2400" dirty="0">
                <a:solidFill>
                  <a:schemeClr val="accent2"/>
                </a:solidFill>
                <a:latin typeface="Comic Sans MS" pitchFamily="66" charset="0"/>
              </a:rPr>
              <a:t>симметричный отрезку </a:t>
            </a:r>
            <a:r>
              <a:rPr lang="ru-RU" sz="2400" dirty="0" smtClean="0">
                <a:solidFill>
                  <a:srgbClr val="FF9933"/>
                </a:solidFill>
                <a:latin typeface="Comic Sans MS" pitchFamily="66" charset="0"/>
              </a:rPr>
              <a:t>АВ</a:t>
            </a:r>
            <a:r>
              <a:rPr lang="ru-RU" sz="2400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chemeClr val="accent2"/>
                </a:solidFill>
                <a:latin typeface="Comic Sans MS" pitchFamily="66" charset="0"/>
              </a:rPr>
              <a:t>относительно прямой </a:t>
            </a:r>
            <a:r>
              <a:rPr lang="ru-RU" sz="2400" dirty="0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  <a:p>
            <a:pPr algn="ctr"/>
            <a:endParaRPr lang="ru-RU" sz="2400" dirty="0">
              <a:solidFill>
                <a:schemeClr val="accent2"/>
              </a:solidFill>
              <a:latin typeface="Comic Sans MS" pitchFamily="66" charset="0"/>
            </a:endParaRPr>
          </a:p>
          <a:p>
            <a:pPr algn="ctr"/>
            <a:endParaRPr lang="ru-RU" sz="2400" dirty="0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 flipV="1">
            <a:off x="4038600" y="3048000"/>
            <a:ext cx="2438400" cy="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6096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000" b="1" dirty="0" smtClean="0"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endParaRPr lang="ru-RU" sz="2000" b="1" dirty="0" smtClean="0"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endParaRPr lang="ru-RU" sz="2000" b="1" dirty="0" smtClean="0"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endParaRPr lang="ru-RU" sz="2000" b="1" dirty="0" smtClean="0"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endParaRPr lang="ru-RU" sz="2000" b="1" dirty="0" smtClean="0"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r>
              <a:rPr lang="ru-RU" sz="2000" b="1" dirty="0" smtClean="0">
                <a:latin typeface="Comic Sans MS" pitchFamily="66" charset="0"/>
              </a:rPr>
              <a:t>Дано: </a:t>
            </a:r>
          </a:p>
          <a:p>
            <a:pPr eaLnBrk="1" hangingPunct="1"/>
            <a:r>
              <a:rPr lang="ru-RU" sz="2000" dirty="0" smtClean="0">
                <a:latin typeface="Comic Sans MS" pitchFamily="66" charset="0"/>
              </a:rPr>
              <a:t>прямая </a:t>
            </a:r>
            <a:r>
              <a:rPr lang="ru-RU" sz="2000" dirty="0" smtClean="0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  <a:p>
            <a:pPr eaLnBrk="1" hangingPunct="1"/>
            <a:r>
              <a:rPr lang="ru-RU" sz="2000" dirty="0" smtClean="0">
                <a:latin typeface="Comic Sans MS" pitchFamily="66" charset="0"/>
              </a:rPr>
              <a:t>отрезок </a:t>
            </a:r>
            <a:r>
              <a:rPr lang="ru-RU" sz="2000" dirty="0" smtClean="0">
                <a:solidFill>
                  <a:srgbClr val="FF9933"/>
                </a:solidFill>
                <a:latin typeface="Comic Sans MS" pitchFamily="66" charset="0"/>
              </a:rPr>
              <a:t>АВ   </a:t>
            </a:r>
            <a:r>
              <a:rPr lang="ru-RU" sz="2000" dirty="0" smtClean="0">
                <a:solidFill>
                  <a:srgbClr val="009900"/>
                </a:solidFill>
                <a:latin typeface="Comic Sans MS" pitchFamily="66" charset="0"/>
              </a:rPr>
              <a:t>а</a:t>
            </a:r>
          </a:p>
          <a:p>
            <a:pPr eaLnBrk="1" hangingPunct="1">
              <a:buNone/>
            </a:pPr>
            <a:endParaRPr lang="ru-RU" sz="2000" dirty="0" smtClean="0">
              <a:solidFill>
                <a:srgbClr val="008000"/>
              </a:solidFill>
              <a:latin typeface="Comic Sans MS" pitchFamily="66" charset="0"/>
            </a:endParaRPr>
          </a:p>
          <a:p>
            <a:pPr eaLnBrk="1" hangingPunct="1">
              <a:buFontTx/>
              <a:buNone/>
            </a:pPr>
            <a:endParaRPr lang="ru-RU" sz="1800" b="1" dirty="0" smtClean="0">
              <a:latin typeface="Comic Sans MS" pitchFamily="66" charset="0"/>
            </a:endParaRPr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4038600" y="2971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3810000" y="30480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9933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6477000" y="3048000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9933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 flipV="1">
            <a:off x="5410200" y="2895600"/>
            <a:ext cx="152400" cy="15240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5562600" y="1676400"/>
            <a:ext cx="0" cy="441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5257800" y="3048000"/>
            <a:ext cx="36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О</a:t>
            </a:r>
          </a:p>
        </p:txBody>
      </p:sp>
      <p:sp>
        <p:nvSpPr>
          <p:cNvPr id="18448" name="Oval 16"/>
          <p:cNvSpPr>
            <a:spLocks noChangeArrowheads="1"/>
          </p:cNvSpPr>
          <p:nvPr/>
        </p:nvSpPr>
        <p:spPr bwMode="auto">
          <a:xfrm>
            <a:off x="6400800" y="2971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5562600" y="1752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8440" name="Oval 8"/>
          <p:cNvSpPr>
            <a:spLocks noChangeArrowheads="1"/>
          </p:cNvSpPr>
          <p:nvPr/>
        </p:nvSpPr>
        <p:spPr bwMode="auto">
          <a:xfrm>
            <a:off x="5486400" y="2971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1524000" y="4805363"/>
            <a:ext cx="2759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 b="1">
                <a:solidFill>
                  <a:srgbClr val="6600CC"/>
                </a:solidFill>
                <a:latin typeface="Comic Sans MS" pitchFamily="66" charset="0"/>
              </a:rPr>
              <a:t> отрезок АО = 2,5 см</a:t>
            </a:r>
          </a:p>
          <a:p>
            <a:pPr>
              <a:buFontTx/>
              <a:buChar char="•"/>
            </a:pPr>
            <a:r>
              <a:rPr lang="ru-RU" b="1">
                <a:solidFill>
                  <a:srgbClr val="6600CC"/>
                </a:solidFill>
                <a:latin typeface="Comic Sans MS" pitchFamily="66" charset="0"/>
              </a:rPr>
              <a:t> отрезок ВО = 1,5 см</a:t>
            </a: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1295400" y="4495800"/>
            <a:ext cx="836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omic Sans MS" pitchFamily="66" charset="0"/>
              </a:rPr>
              <a:t>Если:</a:t>
            </a:r>
          </a:p>
        </p:txBody>
      </p:sp>
      <p:graphicFrame>
        <p:nvGraphicFramePr>
          <p:cNvPr id="9234" name="Object 18"/>
          <p:cNvGraphicFramePr>
            <a:graphicFrameLocks noChangeAspect="1"/>
          </p:cNvGraphicFramePr>
          <p:nvPr/>
        </p:nvGraphicFramePr>
        <p:xfrm>
          <a:off x="1981200" y="3200400"/>
          <a:ext cx="292100" cy="317500"/>
        </p:xfrm>
        <a:graphic>
          <a:graphicData uri="http://schemas.openxmlformats.org/presentationml/2006/ole">
            <p:oleObj spid="_x0000_s9234" name="Формула" r:id="rId4" imgW="152280" imgH="164880" progId="Equation.3">
              <p:embed/>
            </p:oleObj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2" dur="10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2" grpId="0"/>
      <p:bldP spid="18438" grpId="0" animBg="1"/>
      <p:bldP spid="18439" grpId="0" animBg="1"/>
      <p:bldP spid="18441" grpId="0"/>
      <p:bldP spid="18442" grpId="0"/>
      <p:bldP spid="18445" grpId="0" animBg="1"/>
      <p:bldP spid="18446" grpId="0" animBg="1"/>
      <p:bldP spid="18437" grpId="0" animBg="1"/>
      <p:bldP spid="18447" grpId="0"/>
      <p:bldP spid="18448" grpId="0" animBg="1"/>
      <p:bldP spid="18449" grpId="0"/>
      <p:bldP spid="18440" grpId="0" animBg="1"/>
      <p:bldP spid="18453" grpId="0"/>
      <p:bldP spid="184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17" name="Text Box 61"/>
          <p:cNvSpPr txBox="1">
            <a:spLocks noChangeArrowheads="1"/>
          </p:cNvSpPr>
          <p:nvPr/>
        </p:nvSpPr>
        <p:spPr bwMode="auto">
          <a:xfrm>
            <a:off x="4495800" y="3052763"/>
            <a:ext cx="436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В</a:t>
            </a:r>
            <a:r>
              <a:rPr lang="ru-RU" sz="1400" b="1">
                <a:solidFill>
                  <a:srgbClr val="FF00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9501" name="Rectangle 45"/>
          <p:cNvSpPr>
            <a:spLocks noChangeArrowheads="1"/>
          </p:cNvSpPr>
          <p:nvPr/>
        </p:nvSpPr>
        <p:spPr bwMode="auto">
          <a:xfrm flipV="1">
            <a:off x="5410200" y="2895600"/>
            <a:ext cx="152400" cy="15240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500" name="Rectangle 44"/>
          <p:cNvSpPr>
            <a:spLocks noChangeArrowheads="1"/>
          </p:cNvSpPr>
          <p:nvPr/>
        </p:nvSpPr>
        <p:spPr bwMode="auto">
          <a:xfrm>
            <a:off x="5562600" y="2895600"/>
            <a:ext cx="152400" cy="152400"/>
          </a:xfrm>
          <a:prstGeom prst="rect">
            <a:avLst/>
          </a:prstGeom>
          <a:noFill/>
          <a:ln w="9525">
            <a:solidFill>
              <a:srgbClr val="FF99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09800" y="0"/>
            <a:ext cx="48006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Comic Sans MS" pitchFamily="66" charset="0"/>
              </a:rPr>
              <a:t>Проверьте себя</a:t>
            </a: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>
            <a:off x="2209800" y="1143000"/>
            <a:ext cx="4953000" cy="45719"/>
          </a:xfrm>
          <a:prstGeom prst="line">
            <a:avLst/>
          </a:prstGeom>
          <a:noFill/>
          <a:ln w="38100" cap="rnd">
            <a:solidFill>
              <a:schemeClr val="accent2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95" name="Text Box 39"/>
          <p:cNvSpPr txBox="1">
            <a:spLocks noChangeArrowheads="1"/>
          </p:cNvSpPr>
          <p:nvPr/>
        </p:nvSpPr>
        <p:spPr bwMode="auto">
          <a:xfrm>
            <a:off x="5562600" y="17526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9496" name="Line 40"/>
          <p:cNvSpPr>
            <a:spLocks noChangeShapeType="1"/>
          </p:cNvSpPr>
          <p:nvPr/>
        </p:nvSpPr>
        <p:spPr bwMode="auto">
          <a:xfrm flipV="1">
            <a:off x="4038600" y="3048000"/>
            <a:ext cx="2438400" cy="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98" name="Text Box 42"/>
          <p:cNvSpPr txBox="1">
            <a:spLocks noChangeArrowheads="1"/>
          </p:cNvSpPr>
          <p:nvPr/>
        </p:nvSpPr>
        <p:spPr bwMode="auto">
          <a:xfrm>
            <a:off x="6248400" y="3048000"/>
            <a:ext cx="328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9933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19506" name="Line 50"/>
          <p:cNvSpPr>
            <a:spLocks noChangeShapeType="1"/>
          </p:cNvSpPr>
          <p:nvPr/>
        </p:nvSpPr>
        <p:spPr bwMode="auto">
          <a:xfrm>
            <a:off x="5562600" y="3048000"/>
            <a:ext cx="152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502" name="Text Box 46"/>
          <p:cNvSpPr txBox="1">
            <a:spLocks noChangeArrowheads="1"/>
          </p:cNvSpPr>
          <p:nvPr/>
        </p:nvSpPr>
        <p:spPr bwMode="auto">
          <a:xfrm>
            <a:off x="5181600" y="3048000"/>
            <a:ext cx="36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О</a:t>
            </a:r>
          </a:p>
        </p:txBody>
      </p:sp>
      <p:sp>
        <p:nvSpPr>
          <p:cNvPr id="19503" name="Text Box 47"/>
          <p:cNvSpPr txBox="1">
            <a:spLocks noChangeArrowheads="1"/>
          </p:cNvSpPr>
          <p:nvPr/>
        </p:nvSpPr>
        <p:spPr bwMode="auto">
          <a:xfrm>
            <a:off x="3810000" y="304800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9933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9504" name="Oval 48"/>
          <p:cNvSpPr>
            <a:spLocks noChangeArrowheads="1"/>
          </p:cNvSpPr>
          <p:nvPr/>
        </p:nvSpPr>
        <p:spPr bwMode="auto">
          <a:xfrm>
            <a:off x="4038600" y="2971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505" name="Text Box 49"/>
          <p:cNvSpPr txBox="1">
            <a:spLocks noChangeArrowheads="1"/>
          </p:cNvSpPr>
          <p:nvPr/>
        </p:nvSpPr>
        <p:spPr bwMode="auto">
          <a:xfrm>
            <a:off x="304800" y="1371600"/>
            <a:ext cx="3124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1.</a:t>
            </a:r>
            <a:r>
              <a:rPr lang="ru-RU" b="1">
                <a:latin typeface="Comic Sans MS" pitchFamily="66" charset="0"/>
              </a:rPr>
              <a:t> На продолжении перпендикуляра АО отмечаем отрезок </a:t>
            </a:r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О</a:t>
            </a:r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1400" b="1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,</a:t>
            </a:r>
            <a:r>
              <a:rPr lang="ru-RU" b="1">
                <a:latin typeface="Comic Sans MS" pitchFamily="66" charset="0"/>
              </a:rPr>
              <a:t> равный 2,5 см</a:t>
            </a:r>
          </a:p>
        </p:txBody>
      </p:sp>
      <p:sp>
        <p:nvSpPr>
          <p:cNvPr id="19507" name="Oval 51"/>
          <p:cNvSpPr>
            <a:spLocks noChangeArrowheads="1"/>
          </p:cNvSpPr>
          <p:nvPr/>
        </p:nvSpPr>
        <p:spPr bwMode="auto">
          <a:xfrm>
            <a:off x="7010400" y="2971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508" name="Text Box 52"/>
          <p:cNvSpPr txBox="1">
            <a:spLocks noChangeArrowheads="1"/>
          </p:cNvSpPr>
          <p:nvPr/>
        </p:nvSpPr>
        <p:spPr bwMode="auto">
          <a:xfrm>
            <a:off x="6858000" y="3048000"/>
            <a:ext cx="4587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1400" b="1">
                <a:solidFill>
                  <a:srgbClr val="FF0000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19494" name="Line 38"/>
          <p:cNvSpPr>
            <a:spLocks noChangeShapeType="1"/>
          </p:cNvSpPr>
          <p:nvPr/>
        </p:nvSpPr>
        <p:spPr bwMode="auto">
          <a:xfrm>
            <a:off x="5562600" y="16764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509" name="Text Box 53"/>
          <p:cNvSpPr txBox="1">
            <a:spLocks noChangeArrowheads="1"/>
          </p:cNvSpPr>
          <p:nvPr/>
        </p:nvSpPr>
        <p:spPr bwMode="auto">
          <a:xfrm>
            <a:off x="4495800" y="2743200"/>
            <a:ext cx="477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FF9933"/>
                </a:solidFill>
                <a:latin typeface="Comic Sans MS" pitchFamily="66" charset="0"/>
              </a:rPr>
              <a:t>2,5</a:t>
            </a:r>
          </a:p>
        </p:txBody>
      </p:sp>
      <p:sp>
        <p:nvSpPr>
          <p:cNvPr id="19510" name="Text Box 54"/>
          <p:cNvSpPr txBox="1">
            <a:spLocks noChangeArrowheads="1"/>
          </p:cNvSpPr>
          <p:nvPr/>
        </p:nvSpPr>
        <p:spPr bwMode="auto">
          <a:xfrm>
            <a:off x="6248400" y="2743200"/>
            <a:ext cx="477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FF0000"/>
                </a:solidFill>
                <a:latin typeface="Comic Sans MS" pitchFamily="66" charset="0"/>
              </a:rPr>
              <a:t>2,5</a:t>
            </a:r>
          </a:p>
        </p:txBody>
      </p:sp>
      <p:sp>
        <p:nvSpPr>
          <p:cNvPr id="19511" name="Text Box 55"/>
          <p:cNvSpPr txBox="1">
            <a:spLocks noChangeArrowheads="1"/>
          </p:cNvSpPr>
          <p:nvPr/>
        </p:nvSpPr>
        <p:spPr bwMode="auto">
          <a:xfrm>
            <a:off x="228600" y="2667000"/>
            <a:ext cx="3124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latin typeface="Comic Sans MS" pitchFamily="66" charset="0"/>
              </a:rPr>
              <a:t>Вывод:</a:t>
            </a:r>
            <a:r>
              <a:rPr lang="ru-RU" b="1">
                <a:latin typeface="Comic Sans MS" pitchFamily="66" charset="0"/>
              </a:rPr>
              <a:t> мы построили точку </a:t>
            </a:r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1400" b="1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b="1">
                <a:latin typeface="Comic Sans MS" pitchFamily="66" charset="0"/>
              </a:rPr>
              <a:t>, симметричную точке </a:t>
            </a:r>
            <a:r>
              <a:rPr lang="ru-RU" b="1">
                <a:solidFill>
                  <a:srgbClr val="FF9933"/>
                </a:solidFill>
                <a:latin typeface="Comic Sans MS" pitchFamily="66" charset="0"/>
              </a:rPr>
              <a:t>А</a:t>
            </a:r>
            <a:r>
              <a:rPr lang="ru-RU" b="1">
                <a:latin typeface="Comic Sans MS" pitchFamily="66" charset="0"/>
              </a:rPr>
              <a:t> относительно прямой </a:t>
            </a:r>
            <a:r>
              <a:rPr lang="ru-RU" b="1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9512" name="Text Box 56"/>
          <p:cNvSpPr txBox="1">
            <a:spLocks noChangeArrowheads="1"/>
          </p:cNvSpPr>
          <p:nvPr/>
        </p:nvSpPr>
        <p:spPr bwMode="auto">
          <a:xfrm>
            <a:off x="288925" y="3846513"/>
            <a:ext cx="2911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2.</a:t>
            </a:r>
            <a:r>
              <a:rPr lang="ru-RU" b="1">
                <a:latin typeface="Comic Sans MS" pitchFamily="66" charset="0"/>
              </a:rPr>
              <a:t> На продолжении перпендикуляра ВО отмечаем отрезок </a:t>
            </a:r>
            <a:r>
              <a:rPr lang="ru-RU" b="1">
                <a:solidFill>
                  <a:schemeClr val="accent2"/>
                </a:solidFill>
                <a:latin typeface="Comic Sans MS" pitchFamily="66" charset="0"/>
              </a:rPr>
              <a:t>О</a:t>
            </a:r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В</a:t>
            </a:r>
            <a:r>
              <a:rPr lang="ru-RU" sz="1400" b="1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,</a:t>
            </a:r>
            <a:r>
              <a:rPr lang="ru-RU" b="1">
                <a:latin typeface="Comic Sans MS" pitchFamily="66" charset="0"/>
              </a:rPr>
              <a:t> равный 1,5 см</a:t>
            </a:r>
          </a:p>
        </p:txBody>
      </p:sp>
      <p:sp>
        <p:nvSpPr>
          <p:cNvPr id="19513" name="Text Box 57"/>
          <p:cNvSpPr txBox="1">
            <a:spLocks noChangeArrowheads="1"/>
          </p:cNvSpPr>
          <p:nvPr/>
        </p:nvSpPr>
        <p:spPr bwMode="auto">
          <a:xfrm>
            <a:off x="228600" y="5105400"/>
            <a:ext cx="3124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latin typeface="Comic Sans MS" pitchFamily="66" charset="0"/>
              </a:rPr>
              <a:t>Вывод:</a:t>
            </a:r>
            <a:r>
              <a:rPr lang="ru-RU" b="1">
                <a:latin typeface="Comic Sans MS" pitchFamily="66" charset="0"/>
              </a:rPr>
              <a:t> мы построили точку </a:t>
            </a:r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В</a:t>
            </a:r>
            <a:r>
              <a:rPr lang="ru-RU" sz="1400" b="1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b="1">
                <a:latin typeface="Comic Sans MS" pitchFamily="66" charset="0"/>
              </a:rPr>
              <a:t>, симметричную точке </a:t>
            </a:r>
            <a:r>
              <a:rPr lang="ru-RU" b="1">
                <a:solidFill>
                  <a:srgbClr val="FF9933"/>
                </a:solidFill>
                <a:latin typeface="Comic Sans MS" pitchFamily="66" charset="0"/>
              </a:rPr>
              <a:t>В</a:t>
            </a:r>
            <a:r>
              <a:rPr lang="ru-RU" b="1">
                <a:latin typeface="Comic Sans MS" pitchFamily="66" charset="0"/>
              </a:rPr>
              <a:t> относительно прямой </a:t>
            </a:r>
            <a:r>
              <a:rPr lang="ru-RU" b="1">
                <a:solidFill>
                  <a:srgbClr val="008000"/>
                </a:solidFill>
                <a:latin typeface="Comic Sans MS" pitchFamily="66" charset="0"/>
              </a:rPr>
              <a:t>а</a:t>
            </a:r>
          </a:p>
        </p:txBody>
      </p:sp>
      <p:sp>
        <p:nvSpPr>
          <p:cNvPr id="19514" name="Text Box 58"/>
          <p:cNvSpPr txBox="1">
            <a:spLocks noChangeArrowheads="1"/>
          </p:cNvSpPr>
          <p:nvPr/>
        </p:nvSpPr>
        <p:spPr bwMode="auto">
          <a:xfrm>
            <a:off x="3429000" y="4419600"/>
            <a:ext cx="3438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3.</a:t>
            </a:r>
            <a:r>
              <a:rPr lang="ru-RU" b="1">
                <a:latin typeface="Comic Sans MS" pitchFamily="66" charset="0"/>
              </a:rPr>
              <a:t> Соединяем точки В</a:t>
            </a:r>
            <a:r>
              <a:rPr lang="ru-RU" sz="1400" b="1">
                <a:latin typeface="Comic Sans MS" pitchFamily="66" charset="0"/>
              </a:rPr>
              <a:t>1</a:t>
            </a:r>
            <a:r>
              <a:rPr lang="ru-RU" b="1">
                <a:latin typeface="Comic Sans MS" pitchFamily="66" charset="0"/>
              </a:rPr>
              <a:t> и А</a:t>
            </a:r>
            <a:r>
              <a:rPr lang="ru-RU" sz="1400" b="1">
                <a:latin typeface="Comic Sans MS" pitchFamily="66" charset="0"/>
              </a:rPr>
              <a:t>1</a:t>
            </a:r>
          </a:p>
        </p:txBody>
      </p:sp>
      <p:sp>
        <p:nvSpPr>
          <p:cNvPr id="19518" name="Line 62"/>
          <p:cNvSpPr>
            <a:spLocks noChangeShapeType="1"/>
          </p:cNvSpPr>
          <p:nvPr/>
        </p:nvSpPr>
        <p:spPr bwMode="auto">
          <a:xfrm flipH="1">
            <a:off x="4800600" y="3048000"/>
            <a:ext cx="762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515" name="Text Box 59"/>
          <p:cNvSpPr txBox="1">
            <a:spLocks noChangeArrowheads="1"/>
          </p:cNvSpPr>
          <p:nvPr/>
        </p:nvSpPr>
        <p:spPr bwMode="auto">
          <a:xfrm>
            <a:off x="3505200" y="5029200"/>
            <a:ext cx="48006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u="sng">
                <a:latin typeface="Comic Sans MS" pitchFamily="66" charset="0"/>
              </a:rPr>
              <a:t>Вывод:</a:t>
            </a:r>
            <a:r>
              <a:rPr lang="ru-RU" sz="2000" b="1">
                <a:latin typeface="Comic Sans MS" pitchFamily="66" charset="0"/>
              </a:rPr>
              <a:t> Мы получили отрезок </a:t>
            </a:r>
            <a:r>
              <a:rPr lang="ru-RU" sz="2000" b="1">
                <a:solidFill>
                  <a:srgbClr val="FF0000"/>
                </a:solidFill>
                <a:latin typeface="Comic Sans MS" pitchFamily="66" charset="0"/>
              </a:rPr>
              <a:t>А</a:t>
            </a:r>
            <a:r>
              <a:rPr lang="ru-RU" sz="1600" b="1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sz="2000" b="1">
                <a:solidFill>
                  <a:srgbClr val="FF0000"/>
                </a:solidFill>
                <a:latin typeface="Comic Sans MS" pitchFamily="66" charset="0"/>
              </a:rPr>
              <a:t>В</a:t>
            </a:r>
            <a:r>
              <a:rPr lang="ru-RU" sz="1600" b="1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ru-RU" sz="2000" b="1">
                <a:latin typeface="Comic Sans MS" pitchFamily="66" charset="0"/>
              </a:rPr>
              <a:t>, симметричный отрезку </a:t>
            </a:r>
            <a:r>
              <a:rPr lang="ru-RU" sz="2000" b="1">
                <a:solidFill>
                  <a:srgbClr val="FF9933"/>
                </a:solidFill>
                <a:latin typeface="Comic Sans MS" pitchFamily="66" charset="0"/>
              </a:rPr>
              <a:t>АВ</a:t>
            </a:r>
            <a:r>
              <a:rPr lang="ru-RU" sz="2000" b="1">
                <a:latin typeface="Comic Sans MS" pitchFamily="66" charset="0"/>
              </a:rPr>
              <a:t> относительно прямой </a:t>
            </a:r>
            <a:r>
              <a:rPr lang="ru-RU" sz="2000" b="1">
                <a:solidFill>
                  <a:srgbClr val="008000"/>
                </a:solidFill>
                <a:latin typeface="Comic Sans MS" pitchFamily="66" charset="0"/>
              </a:rPr>
              <a:t>а </a:t>
            </a:r>
          </a:p>
        </p:txBody>
      </p:sp>
      <p:sp>
        <p:nvSpPr>
          <p:cNvPr id="19519" name="Text Box 63"/>
          <p:cNvSpPr txBox="1">
            <a:spLocks noChangeArrowheads="1"/>
          </p:cNvSpPr>
          <p:nvPr/>
        </p:nvSpPr>
        <p:spPr bwMode="auto">
          <a:xfrm>
            <a:off x="5715000" y="3124200"/>
            <a:ext cx="477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FF9933"/>
                </a:solidFill>
                <a:latin typeface="Comic Sans MS" pitchFamily="66" charset="0"/>
              </a:rPr>
              <a:t>1,5</a:t>
            </a:r>
          </a:p>
        </p:txBody>
      </p:sp>
      <p:sp>
        <p:nvSpPr>
          <p:cNvPr id="19520" name="Text Box 64"/>
          <p:cNvSpPr txBox="1">
            <a:spLocks noChangeArrowheads="1"/>
          </p:cNvSpPr>
          <p:nvPr/>
        </p:nvSpPr>
        <p:spPr bwMode="auto">
          <a:xfrm>
            <a:off x="4800600" y="3124200"/>
            <a:ext cx="477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rgbClr val="FF0000"/>
                </a:solidFill>
                <a:latin typeface="Comic Sans MS" pitchFamily="66" charset="0"/>
              </a:rPr>
              <a:t>1,5</a:t>
            </a:r>
          </a:p>
        </p:txBody>
      </p:sp>
      <p:cxnSp>
        <p:nvCxnSpPr>
          <p:cNvPr id="19521" name="AutoShape 65"/>
          <p:cNvCxnSpPr>
            <a:cxnSpLocks noChangeShapeType="1"/>
          </p:cNvCxnSpPr>
          <p:nvPr/>
        </p:nvCxnSpPr>
        <p:spPr bwMode="auto">
          <a:xfrm>
            <a:off x="4800600" y="3048000"/>
            <a:ext cx="2286000" cy="0"/>
          </a:xfrm>
          <a:prstGeom prst="straightConnector1">
            <a:avLst/>
          </a:prstGeom>
          <a:noFill/>
          <a:ln w="57150">
            <a:solidFill>
              <a:schemeClr val="tx1"/>
            </a:solidFill>
            <a:prstDash val="sysDot"/>
            <a:round/>
            <a:headEnd/>
            <a:tailEnd/>
          </a:ln>
        </p:spPr>
      </p:cxnSp>
      <p:sp>
        <p:nvSpPr>
          <p:cNvPr id="19516" name="Oval 60"/>
          <p:cNvSpPr>
            <a:spLocks noChangeArrowheads="1"/>
          </p:cNvSpPr>
          <p:nvPr/>
        </p:nvSpPr>
        <p:spPr bwMode="auto">
          <a:xfrm>
            <a:off x="4724400" y="2971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7" name="Oval 41"/>
          <p:cNvSpPr>
            <a:spLocks noChangeArrowheads="1"/>
          </p:cNvSpPr>
          <p:nvPr/>
        </p:nvSpPr>
        <p:spPr bwMode="auto">
          <a:xfrm>
            <a:off x="6400800" y="2971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99" name="Oval 43"/>
          <p:cNvSpPr>
            <a:spLocks noChangeArrowheads="1"/>
          </p:cNvSpPr>
          <p:nvPr/>
        </p:nvSpPr>
        <p:spPr bwMode="auto">
          <a:xfrm>
            <a:off x="5486400" y="2971800"/>
            <a:ext cx="76200" cy="762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9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9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9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9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9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9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9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195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195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195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9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9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9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9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7" dur="1000"/>
                                        <p:tgtEl>
                                          <p:spTgt spid="19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2" dur="500"/>
                                        <p:tgtEl>
                                          <p:spTgt spid="19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17" grpId="0"/>
      <p:bldP spid="19501" grpId="0" animBg="1"/>
      <p:bldP spid="19500" grpId="0" animBg="1"/>
      <p:bldP spid="19495" grpId="0"/>
      <p:bldP spid="19496" grpId="0" animBg="1"/>
      <p:bldP spid="19498" grpId="0"/>
      <p:bldP spid="19506" grpId="0" animBg="1"/>
      <p:bldP spid="19502" grpId="0"/>
      <p:bldP spid="19503" grpId="0"/>
      <p:bldP spid="19504" grpId="0" animBg="1"/>
      <p:bldP spid="19505" grpId="0"/>
      <p:bldP spid="19507" grpId="0" animBg="1"/>
      <p:bldP spid="19508" grpId="0"/>
      <p:bldP spid="19494" grpId="0" animBg="1"/>
      <p:bldP spid="19509" grpId="0"/>
      <p:bldP spid="19510" grpId="0"/>
      <p:bldP spid="19511" grpId="0"/>
      <p:bldP spid="19512" grpId="0"/>
      <p:bldP spid="19513" grpId="0"/>
      <p:bldP spid="19514" grpId="0"/>
      <p:bldP spid="19518" grpId="0" animBg="1"/>
      <p:bldP spid="19515" grpId="0"/>
      <p:bldP spid="19519" grpId="0"/>
      <p:bldP spid="19520" grpId="0"/>
      <p:bldP spid="19516" grpId="0" animBg="1"/>
      <p:bldP spid="19497" grpId="0" animBg="1"/>
      <p:bldP spid="1949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1005</TotalTime>
  <Words>877</Words>
  <Application>Microsoft PowerPoint</Application>
  <PresentationFormat>Экран (4:3)</PresentationFormat>
  <Paragraphs>240</Paragraphs>
  <Slides>25</Slides>
  <Notes>18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Поток</vt:lpstr>
      <vt:lpstr>Тема Office</vt:lpstr>
      <vt:lpstr>Формула</vt:lpstr>
      <vt:lpstr>Симметрия относительно  прямой</vt:lpstr>
      <vt:lpstr>Слайд 2</vt:lpstr>
      <vt:lpstr>Симметричны ли точки?</vt:lpstr>
      <vt:lpstr>ВЕРНО!!!</vt:lpstr>
      <vt:lpstr>Увы... неверно!</vt:lpstr>
      <vt:lpstr>Попробуйте сами построить:</vt:lpstr>
      <vt:lpstr>Проверьте себя</vt:lpstr>
      <vt:lpstr>Слайд 8</vt:lpstr>
      <vt:lpstr>Проверьте себя</vt:lpstr>
      <vt:lpstr>Слайд 10</vt:lpstr>
      <vt:lpstr>Проверьте себя</vt:lpstr>
      <vt:lpstr>Слайд 12</vt:lpstr>
      <vt:lpstr>Проверьте себя</vt:lpstr>
      <vt:lpstr>Слайд 14</vt:lpstr>
      <vt:lpstr>Слайд 15</vt:lpstr>
      <vt:lpstr>Симметрия фигур</vt:lpstr>
      <vt:lpstr> Приведите примеры геометрических фигур, обладающих одной осью симметрии</vt:lpstr>
      <vt:lpstr>Слайд 18</vt:lpstr>
      <vt:lpstr>Приведите примеры геометрических фигур имеющих две оси симметрии </vt:lpstr>
      <vt:lpstr>Геометрические фигуры, имеющие три оси симметрии</vt:lpstr>
      <vt:lpstr>Приведите примеры букв, имеющих хотя бы одну ось симметрии</vt:lpstr>
      <vt:lpstr>Попробуйте составить слова из таких симметричных букв, например слово </vt:lpstr>
      <vt:lpstr>На самом деле это не все буквы, обладающие осью симметрии... в русском алфавите их намного больше. Подумайте сами, какие буквы мы забыли тут упомянуть</vt:lpstr>
      <vt:lpstr>Слайд 24</vt:lpstr>
      <vt:lpstr>Слайд 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Алёна</cp:lastModifiedBy>
  <cp:revision>50</cp:revision>
  <cp:lastPrinted>1601-01-01T00:00:00Z</cp:lastPrinted>
  <dcterms:created xsi:type="dcterms:W3CDTF">1601-01-01T00:00:00Z</dcterms:created>
  <dcterms:modified xsi:type="dcterms:W3CDTF">2009-01-25T07:30:41Z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